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61" r:id="rId5"/>
    <p:sldId id="258" r:id="rId6"/>
    <p:sldId id="260" r:id="rId7"/>
    <p:sldId id="259" r:id="rId8"/>
    <p:sldId id="264" r:id="rId9"/>
    <p:sldId id="265" r:id="rId10"/>
    <p:sldId id="266" r:id="rId11"/>
    <p:sldId id="267" r:id="rId12"/>
    <p:sldId id="269" r:id="rId13"/>
    <p:sldId id="268" r:id="rId14"/>
    <p:sldId id="270" r:id="rId15"/>
    <p:sldId id="276" r:id="rId16"/>
    <p:sldId id="272" r:id="rId17"/>
    <p:sldId id="286" r:id="rId18"/>
    <p:sldId id="275" r:id="rId19"/>
    <p:sldId id="271" r:id="rId20"/>
    <p:sldId id="287" r:id="rId21"/>
    <p:sldId id="288" r:id="rId22"/>
    <p:sldId id="290" r:id="rId23"/>
    <p:sldId id="289" r:id="rId2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7" d="100"/>
          <a:sy n="67"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744A33-65F5-478C-BF44-25332AB78D53}"/>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DE312EA-3953-4514-A7FE-C5858DC90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DEBE6DAC-6EAB-4253-89D2-C55B3631F1D9}"/>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5" name="Місце для нижнього колонтитула 4">
            <a:extLst>
              <a:ext uri="{FF2B5EF4-FFF2-40B4-BE49-F238E27FC236}">
                <a16:creationId xmlns:a16="http://schemas.microsoft.com/office/drawing/2014/main" id="{23435F13-5B5D-4261-B553-5074457A363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53BD0BB-F81A-465B-A8AA-D285A6F499CA}"/>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265665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075A6D-D160-4698-92F9-96FC481734D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DE91258-38C1-48A1-8B8A-3E323C05FD69}"/>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4EAC2D0-DCC8-4FE9-B8EA-82668B876363}"/>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5" name="Місце для нижнього колонтитула 4">
            <a:extLst>
              <a:ext uri="{FF2B5EF4-FFF2-40B4-BE49-F238E27FC236}">
                <a16:creationId xmlns:a16="http://schemas.microsoft.com/office/drawing/2014/main" id="{EC8D2C47-3813-41E1-98DB-555F88F0FDE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AB44C4C-9A28-4AA1-B801-82F58AA85F30}"/>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392984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EBCB36ED-43A9-430D-B027-29893CD7F4E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378BC64-E3BF-4138-84A7-C3355ACD3A18}"/>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0F74DF6-4A73-4976-9459-AEDEE779D7EF}"/>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5" name="Місце для нижнього колонтитула 4">
            <a:extLst>
              <a:ext uri="{FF2B5EF4-FFF2-40B4-BE49-F238E27FC236}">
                <a16:creationId xmlns:a16="http://schemas.microsoft.com/office/drawing/2014/main" id="{9F5F9AD7-4501-4172-B11A-246C6D0C3CD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CB9A8AE-6A1A-43F6-BE76-20A5EB3D2F10}"/>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125322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E895CB-9846-4AC0-B509-0E514AB0182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D58EEC3-17EB-4DD0-9FD1-2FEAB2AD9AF6}"/>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22348C2-DE7E-4FA6-A2CE-8BCE961DBAE2}"/>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5" name="Місце для нижнього колонтитула 4">
            <a:extLst>
              <a:ext uri="{FF2B5EF4-FFF2-40B4-BE49-F238E27FC236}">
                <a16:creationId xmlns:a16="http://schemas.microsoft.com/office/drawing/2014/main" id="{A010023A-9952-4674-93EF-398B6CF36B0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EEFCCAF-0AB2-4753-8A09-DD5B2AFDCE48}"/>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68777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79B4AC-137A-4663-82DE-C5CB0F354E2F}"/>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3EBB2CC-462A-4038-AC70-1FC1F851B4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77603F98-AACF-4429-8598-E3C008EEFE44}"/>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5" name="Місце для нижнього колонтитула 4">
            <a:extLst>
              <a:ext uri="{FF2B5EF4-FFF2-40B4-BE49-F238E27FC236}">
                <a16:creationId xmlns:a16="http://schemas.microsoft.com/office/drawing/2014/main" id="{4F1735CB-A923-43B2-BC84-0E73E39E6E9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7E4F3D9-6177-4C13-A7B5-82B9F22EE5C5}"/>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143199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A0D960-7F45-426B-B876-4F80E0C89E9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FBD1837-3501-40EC-B87E-07CB6BDB0043}"/>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CA40CE0E-E180-43C0-8E2B-2056F310EEA6}"/>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2F12DABA-8C22-4A4B-B2DC-CBE8E1FE0045}"/>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6" name="Місце для нижнього колонтитула 5">
            <a:extLst>
              <a:ext uri="{FF2B5EF4-FFF2-40B4-BE49-F238E27FC236}">
                <a16:creationId xmlns:a16="http://schemas.microsoft.com/office/drawing/2014/main" id="{C5067C1D-D229-4797-8815-3DB33B5B27A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DD8A8CD-4A0C-45E6-9F63-3C8593551587}"/>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117103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95765E-4322-4BEF-BA4F-828313A60452}"/>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3D5A821-D4CE-4EAA-91F8-193B4EC3B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E8DC6DF5-466C-4E9D-9EB2-C9E8ED82D978}"/>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C6109044-B678-4EAB-8715-86DC4B461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BAB2EDD3-649C-47C2-967F-879DF6C7E7B1}"/>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9993E74A-F538-43CA-85F2-2980FA664ED4}"/>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8" name="Місце для нижнього колонтитула 7">
            <a:extLst>
              <a:ext uri="{FF2B5EF4-FFF2-40B4-BE49-F238E27FC236}">
                <a16:creationId xmlns:a16="http://schemas.microsoft.com/office/drawing/2014/main" id="{D5EB818D-9993-4DA4-9B03-91835175EA95}"/>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4EEBB1A2-9765-47C2-AFA2-4C2A697D12D2}"/>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168946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76E88E-F9E3-4ACC-9E2A-6239D2B1E9F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89E7D13B-BBCA-46D6-881A-EA0AAE1EF1A6}"/>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4" name="Місце для нижнього колонтитула 3">
            <a:extLst>
              <a:ext uri="{FF2B5EF4-FFF2-40B4-BE49-F238E27FC236}">
                <a16:creationId xmlns:a16="http://schemas.microsoft.com/office/drawing/2014/main" id="{72EB2842-9C68-440C-804D-307D6223B2A4}"/>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A90B6481-F453-47B1-9B82-32F835847C16}"/>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391471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8EE90CFC-AA62-4936-9139-DF4C0B92E15B}"/>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3" name="Місце для нижнього колонтитула 2">
            <a:extLst>
              <a:ext uri="{FF2B5EF4-FFF2-40B4-BE49-F238E27FC236}">
                <a16:creationId xmlns:a16="http://schemas.microsoft.com/office/drawing/2014/main" id="{EA6698CA-D35A-4469-A3CC-8ADCD9155D6F}"/>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061FBC0F-1B82-49F7-BBA4-1D899E25FD66}"/>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58950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341412-5417-4260-A743-5938D00332C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496F111-B6C0-459A-BC34-FCA164C8E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60918B90-4C06-40C2-8FD1-A1BDF5C4C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2197136-0253-4035-AA02-FB2B88B2FE53}"/>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6" name="Місце для нижнього колонтитула 5">
            <a:extLst>
              <a:ext uri="{FF2B5EF4-FFF2-40B4-BE49-F238E27FC236}">
                <a16:creationId xmlns:a16="http://schemas.microsoft.com/office/drawing/2014/main" id="{04DC5270-A594-4499-9E1F-8C80F87922A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627718B-0BFE-4E9C-9635-A8C18A0ED6EC}"/>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427395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576117-473E-4245-9D7A-59A0019F55E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2BB2B948-28F6-4E53-AF74-1B54889D9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F85537D0-B9B2-41B4-80DC-B5CC522E3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9E53FE7-D144-4F04-9E90-101F9FD727AC}"/>
              </a:ext>
            </a:extLst>
          </p:cNvPr>
          <p:cNvSpPr>
            <a:spLocks noGrp="1"/>
          </p:cNvSpPr>
          <p:nvPr>
            <p:ph type="dt" sz="half" idx="10"/>
          </p:nvPr>
        </p:nvSpPr>
        <p:spPr/>
        <p:txBody>
          <a:bodyPr/>
          <a:lstStyle/>
          <a:p>
            <a:fld id="{FBD74C45-4D86-4236-ADFF-5B745EEE72C4}" type="datetimeFigureOut">
              <a:rPr lang="uk-UA" smtClean="0"/>
              <a:t>28.02.2022</a:t>
            </a:fld>
            <a:endParaRPr lang="uk-UA"/>
          </a:p>
        </p:txBody>
      </p:sp>
      <p:sp>
        <p:nvSpPr>
          <p:cNvPr id="6" name="Місце для нижнього колонтитула 5">
            <a:extLst>
              <a:ext uri="{FF2B5EF4-FFF2-40B4-BE49-F238E27FC236}">
                <a16:creationId xmlns:a16="http://schemas.microsoft.com/office/drawing/2014/main" id="{975C06F6-1379-4063-A014-2731096269B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3824A43A-C198-459A-8FA0-EC322300F1B7}"/>
              </a:ext>
            </a:extLst>
          </p:cNvPr>
          <p:cNvSpPr>
            <a:spLocks noGrp="1"/>
          </p:cNvSpPr>
          <p:nvPr>
            <p:ph type="sldNum" sz="quarter" idx="12"/>
          </p:nvPr>
        </p:nvSpPr>
        <p:spPr/>
        <p:txBody>
          <a:bodyPr/>
          <a:lstStyle/>
          <a:p>
            <a:fld id="{30E9551B-96CD-4AB7-9E1B-3BD449176EF1}" type="slidenum">
              <a:rPr lang="uk-UA" smtClean="0"/>
              <a:t>‹№›</a:t>
            </a:fld>
            <a:endParaRPr lang="uk-UA"/>
          </a:p>
        </p:txBody>
      </p:sp>
    </p:spTree>
    <p:extLst>
      <p:ext uri="{BB962C8B-B14F-4D97-AF65-F5344CB8AC3E}">
        <p14:creationId xmlns:p14="http://schemas.microsoft.com/office/powerpoint/2010/main" val="380967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0BF5CFDC-5B78-42BD-AE23-28E4C26AD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12308FC-5DA7-4C93-ACDE-6D3F6E572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BD43DDB-EBE7-49E4-A9D2-6A36D4BC4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74C45-4D86-4236-ADFF-5B745EEE72C4}" type="datetimeFigureOut">
              <a:rPr lang="uk-UA" smtClean="0"/>
              <a:t>28.02.2022</a:t>
            </a:fld>
            <a:endParaRPr lang="uk-UA"/>
          </a:p>
        </p:txBody>
      </p:sp>
      <p:sp>
        <p:nvSpPr>
          <p:cNvPr id="5" name="Місце для нижнього колонтитула 4">
            <a:extLst>
              <a:ext uri="{FF2B5EF4-FFF2-40B4-BE49-F238E27FC236}">
                <a16:creationId xmlns:a16="http://schemas.microsoft.com/office/drawing/2014/main" id="{97DF2946-EC32-4313-8424-6EA2FCC18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CFC2829F-4619-478B-A4A6-12D89E96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9551B-96CD-4AB7-9E1B-3BD449176EF1}" type="slidenum">
              <a:rPr lang="uk-UA" smtClean="0"/>
              <a:t>‹№›</a:t>
            </a:fld>
            <a:endParaRPr lang="uk-UA"/>
          </a:p>
        </p:txBody>
      </p:sp>
    </p:spTree>
    <p:extLst>
      <p:ext uri="{BB962C8B-B14F-4D97-AF65-F5344CB8AC3E}">
        <p14:creationId xmlns:p14="http://schemas.microsoft.com/office/powerpoint/2010/main" val="235459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FCFB64-3132-4F5F-9BF4-BA82056E322C}"/>
              </a:ext>
            </a:extLst>
          </p:cNvPr>
          <p:cNvSpPr>
            <a:spLocks noGrp="1"/>
          </p:cNvSpPr>
          <p:nvPr>
            <p:ph type="ctrTitle"/>
          </p:nvPr>
        </p:nvSpPr>
        <p:spPr/>
        <p:txBody>
          <a:bodyPr anchor="ctr">
            <a:normAutofit/>
          </a:bodyPr>
          <a:lstStyle/>
          <a:p>
            <a:r>
              <a:rPr lang="uk-UA" sz="4400" b="1" dirty="0">
                <a:solidFill>
                  <a:srgbClr val="C00000"/>
                </a:solidFill>
                <a:latin typeface="Arial" panose="020B0604020202020204" pitchFamily="34" charset="0"/>
                <a:cs typeface="Arial" panose="020B0604020202020204" pitchFamily="34" charset="0"/>
              </a:rPr>
              <a:t>НАДЗВИЧАЙНІ СИТУАЦІЇ НА ХІМІЧНИХ І РАДІАЦІЙНИХ ОБ</a:t>
            </a:r>
            <a:r>
              <a:rPr lang="en-US" sz="4400" b="1" dirty="0">
                <a:solidFill>
                  <a:srgbClr val="C00000"/>
                </a:solidFill>
                <a:latin typeface="Arial" panose="020B0604020202020204" pitchFamily="34" charset="0"/>
                <a:cs typeface="Arial" panose="020B0604020202020204" pitchFamily="34" charset="0"/>
              </a:rPr>
              <a:t>’</a:t>
            </a:r>
            <a:r>
              <a:rPr lang="uk-UA" sz="4400" b="1" dirty="0">
                <a:solidFill>
                  <a:srgbClr val="C00000"/>
                </a:solidFill>
                <a:latin typeface="Arial" panose="020B0604020202020204" pitchFamily="34" charset="0"/>
                <a:cs typeface="Arial" panose="020B0604020202020204" pitchFamily="34" charset="0"/>
              </a:rPr>
              <a:t>ЄКТАХ </a:t>
            </a:r>
          </a:p>
        </p:txBody>
      </p:sp>
      <p:sp>
        <p:nvSpPr>
          <p:cNvPr id="3" name="Підзаголовок 2">
            <a:extLst>
              <a:ext uri="{FF2B5EF4-FFF2-40B4-BE49-F238E27FC236}">
                <a16:creationId xmlns:a16="http://schemas.microsoft.com/office/drawing/2014/main" id="{8EC614BD-5B21-4173-829F-36C71765E188}"/>
              </a:ext>
            </a:extLst>
          </p:cNvPr>
          <p:cNvSpPr>
            <a:spLocks noGrp="1"/>
          </p:cNvSpPr>
          <p:nvPr>
            <p:ph type="subTitle" idx="1"/>
          </p:nvPr>
        </p:nvSpPr>
        <p:spPr>
          <a:xfrm>
            <a:off x="6633273" y="4079875"/>
            <a:ext cx="4902631" cy="1655762"/>
          </a:xfrm>
        </p:spPr>
        <p:txBody>
          <a:bodyPr>
            <a:normAutofit fontScale="92500" lnSpcReduction="20000"/>
          </a:bodyPr>
          <a:lstStyle/>
          <a:p>
            <a:r>
              <a:rPr lang="uk-UA" b="1" dirty="0">
                <a:latin typeface="Arial" panose="020B0604020202020204" pitchFamily="34" charset="0"/>
                <a:cs typeface="Arial" panose="020B0604020202020204" pitchFamily="34" charset="0"/>
              </a:rPr>
              <a:t>Виноград Наталія Олексіївна</a:t>
            </a:r>
          </a:p>
          <a:p>
            <a:endParaRPr lang="uk-UA" b="1" dirty="0">
              <a:latin typeface="Arial" panose="020B0604020202020204" pitchFamily="34" charset="0"/>
              <a:cs typeface="Arial" panose="020B0604020202020204" pitchFamily="34" charset="0"/>
            </a:endParaRPr>
          </a:p>
          <a:p>
            <a:pPr marL="0" indent="0">
              <a:lnSpc>
                <a:spcPct val="100000"/>
              </a:lnSpc>
              <a:spcBef>
                <a:spcPts val="600"/>
              </a:spcBef>
              <a:spcAft>
                <a:spcPts val="0"/>
              </a:spcAft>
              <a:buNone/>
            </a:pPr>
            <a:r>
              <a:rPr lang="uk-UA" dirty="0">
                <a:latin typeface="Arial" panose="020B0604020202020204" pitchFamily="34" charset="0"/>
                <a:cs typeface="Arial" panose="020B0604020202020204" pitchFamily="34" charset="0"/>
              </a:rPr>
              <a:t>Завідувачка кафедри епідеміології ЛНМУ імені Данила Галицького, </a:t>
            </a:r>
          </a:p>
          <a:p>
            <a:pPr marL="0" indent="0">
              <a:lnSpc>
                <a:spcPct val="100000"/>
              </a:lnSpc>
              <a:spcBef>
                <a:spcPts val="600"/>
              </a:spcBef>
              <a:spcAft>
                <a:spcPts val="0"/>
              </a:spcAft>
              <a:buNone/>
            </a:pPr>
            <a:r>
              <a:rPr lang="uk-UA" dirty="0">
                <a:latin typeface="Arial" panose="020B0604020202020204" pitchFamily="34" charset="0"/>
                <a:cs typeface="Arial" panose="020B0604020202020204" pitchFamily="34" charset="0"/>
              </a:rPr>
              <a:t>доктор медичних наук, професор</a:t>
            </a:r>
          </a:p>
          <a:p>
            <a:endParaRPr lang="uk-UA" dirty="0"/>
          </a:p>
        </p:txBody>
      </p:sp>
      <p:sp>
        <p:nvSpPr>
          <p:cNvPr id="5" name="TextBox 4">
            <a:extLst>
              <a:ext uri="{FF2B5EF4-FFF2-40B4-BE49-F238E27FC236}">
                <a16:creationId xmlns:a16="http://schemas.microsoft.com/office/drawing/2014/main" id="{BE8DB458-2F18-4F79-B1A0-FA17C5960E02}"/>
              </a:ext>
            </a:extLst>
          </p:cNvPr>
          <p:cNvSpPr txBox="1"/>
          <p:nvPr/>
        </p:nvSpPr>
        <p:spPr>
          <a:xfrm>
            <a:off x="1229533" y="6305549"/>
            <a:ext cx="9732934" cy="307777"/>
          </a:xfrm>
          <a:prstGeom prst="rect">
            <a:avLst/>
          </a:prstGeom>
          <a:noFill/>
        </p:spPr>
        <p:txBody>
          <a:bodyPr wrap="square">
            <a:spAutoFit/>
          </a:bodyPr>
          <a:lstStyle/>
          <a:p>
            <a:pPr algn="ctr"/>
            <a:r>
              <a:rPr lang="uk-UA" sz="1400" b="1" dirty="0">
                <a:solidFill>
                  <a:srgbClr val="4D0000"/>
                </a:solidFill>
                <a:latin typeface="Arial" pitchFamily="34" charset="0"/>
                <a:cs typeface="Arial" pitchFamily="34" charset="0"/>
              </a:rPr>
              <a:t>Лекція слухачам циклу спеціалізації «Епідеміологія», лікарям-інтернам, слухачам ТУ (лютий 2022)</a:t>
            </a:r>
            <a:endParaRPr lang="uk-UA" sz="1400" dirty="0"/>
          </a:p>
        </p:txBody>
      </p:sp>
    </p:spTree>
    <p:extLst>
      <p:ext uri="{BB962C8B-B14F-4D97-AF65-F5344CB8AC3E}">
        <p14:creationId xmlns:p14="http://schemas.microsoft.com/office/powerpoint/2010/main" val="3762493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FEC555-CE0D-4DD4-A32E-30B425A5D318}"/>
              </a:ext>
            </a:extLst>
          </p:cNvPr>
          <p:cNvSpPr>
            <a:spLocks noGrp="1"/>
          </p:cNvSpPr>
          <p:nvPr>
            <p:ph type="title"/>
          </p:nvPr>
        </p:nvSpPr>
        <p:spPr>
          <a:xfrm>
            <a:off x="139485" y="365125"/>
            <a:ext cx="11825207" cy="1325563"/>
          </a:xfrm>
        </p:spPr>
        <p:txBody>
          <a:bodyPr>
            <a:normAutofit fontScale="90000"/>
          </a:bodyPr>
          <a:lstStyle/>
          <a:p>
            <a:pPr algn="ctr"/>
            <a:r>
              <a:rPr lang="uk-UA" altLang="uk-UA" sz="4400" b="1" dirty="0">
                <a:solidFill>
                  <a:srgbClr val="C00000"/>
                </a:solidFill>
                <a:latin typeface="Arial" panose="020B0604020202020204" pitchFamily="34" charset="0"/>
                <a:cs typeface="Arial" panose="020B0604020202020204" pitchFamily="34" charset="0"/>
              </a:rPr>
              <a:t>ДІЇ У ВИПАДКУ РАПТОВОГО ВИНИКНЕННЯ ХІМІЧНОЇ НЕБЕЗПЕКИ </a:t>
            </a:r>
            <a:r>
              <a:rPr lang="uk-UA" altLang="uk-UA" sz="6000" b="1" dirty="0">
                <a:latin typeface="Arial" panose="020B0604020202020204" pitchFamily="34" charset="0"/>
                <a:cs typeface="Arial" panose="020B0604020202020204" pitchFamily="34" charset="0"/>
              </a:rPr>
              <a:t>(</a:t>
            </a:r>
            <a:r>
              <a:rPr lang="uk-UA" altLang="uk-UA" sz="4400" b="1" i="1" dirty="0">
                <a:latin typeface="Arial" panose="020B0604020202020204" pitchFamily="34" charset="0"/>
                <a:cs typeface="Arial" panose="020B0604020202020204" pitchFamily="34" charset="0"/>
              </a:rPr>
              <a:t>продовження</a:t>
            </a:r>
            <a:r>
              <a:rPr lang="uk-UA" altLang="uk-UA" sz="6000" b="1" dirty="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ECDADB1C-70AB-42E5-8450-DE3829BF9F22}"/>
              </a:ext>
            </a:extLst>
          </p:cNvPr>
          <p:cNvSpPr>
            <a:spLocks noGrp="1"/>
          </p:cNvSpPr>
          <p:nvPr>
            <p:ph idx="1"/>
          </p:nvPr>
        </p:nvSpPr>
        <p:spPr/>
        <p:txBody>
          <a:bodyPr>
            <a:normAutofit/>
          </a:bodyPr>
          <a:lstStyle/>
          <a:p>
            <a:r>
              <a:rPr lang="uk-UA" altLang="uk-UA" sz="2800" b="1" dirty="0">
                <a:solidFill>
                  <a:srgbClr val="000010"/>
                </a:solidFill>
              </a:rPr>
              <a:t>Якщо засобів індивідуального захисту немає і вийти із району аварії неможливо, залишайтесь у приміщенні і негайно та надійно за герметизуйте приміщення!   </a:t>
            </a:r>
          </a:p>
          <a:p>
            <a:r>
              <a:rPr lang="uk-UA" altLang="uk-UA" sz="2800" b="1" dirty="0">
                <a:solidFill>
                  <a:srgbClr val="000010"/>
                </a:solidFill>
              </a:rPr>
              <a:t>Зменшить   можливість проникнення   СДОР   (парів,   аерозолів)   у   приміщення:   щільно закрийте вікна та двері, димоходи, вентиляційні люки, щілини в рамах  вікон  та дверей  заклейте,  </a:t>
            </a:r>
          </a:p>
          <a:p>
            <a:r>
              <a:rPr lang="uk-UA" altLang="uk-UA" b="1" dirty="0">
                <a:solidFill>
                  <a:srgbClr val="000010"/>
                </a:solidFill>
              </a:rPr>
              <a:t>В</a:t>
            </a:r>
            <a:r>
              <a:rPr lang="uk-UA" altLang="uk-UA" sz="2800" b="1" dirty="0">
                <a:solidFill>
                  <a:srgbClr val="000010"/>
                </a:solidFill>
              </a:rPr>
              <a:t>имкніть джерела  газо-,  елек­тропостачання  та  загасіть  вогонь  у  печах,  чекайте  повідомлень органів влади з питань надзвичайних ситуацій за допомогою засобів зв'язку.</a:t>
            </a:r>
          </a:p>
          <a:p>
            <a:endParaRPr lang="uk-UA" dirty="0"/>
          </a:p>
        </p:txBody>
      </p:sp>
    </p:spTree>
    <p:extLst>
      <p:ext uri="{BB962C8B-B14F-4D97-AF65-F5344CB8AC3E}">
        <p14:creationId xmlns:p14="http://schemas.microsoft.com/office/powerpoint/2010/main" val="233846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F44B36-40EE-4C28-8B79-B7FD8E459475}"/>
              </a:ext>
            </a:extLst>
          </p:cNvPr>
          <p:cNvSpPr>
            <a:spLocks noGrp="1"/>
          </p:cNvSpPr>
          <p:nvPr>
            <p:ph type="title"/>
          </p:nvPr>
        </p:nvSpPr>
        <p:spPr>
          <a:xfrm>
            <a:off x="263471" y="365125"/>
            <a:ext cx="11484244" cy="1325563"/>
          </a:xfrm>
        </p:spPr>
        <p:txBody>
          <a:bodyPr>
            <a:normAutofit fontScale="90000"/>
          </a:bodyPr>
          <a:lstStyle/>
          <a:p>
            <a:pPr algn="ctr"/>
            <a:r>
              <a:rPr lang="uk-UA" altLang="uk-UA" sz="4400" b="1" dirty="0">
                <a:solidFill>
                  <a:srgbClr val="C00000"/>
                </a:solidFill>
                <a:latin typeface="Arial" panose="020B0604020202020204" pitchFamily="34" charset="0"/>
                <a:cs typeface="Arial" panose="020B0604020202020204" pitchFamily="34" charset="0"/>
              </a:rPr>
              <a:t>ДІЇ У ВИПАДКУ РАПТОВОГО ВИНИКНЕННЯ ХІМІЧНОЇ НЕБЕЗПЕКИ </a:t>
            </a:r>
            <a:r>
              <a:rPr lang="uk-UA" altLang="uk-UA" sz="4400" b="1" dirty="0">
                <a:latin typeface="Arial" panose="020B0604020202020204" pitchFamily="34" charset="0"/>
                <a:cs typeface="Arial" panose="020B0604020202020204" pitchFamily="34" charset="0"/>
              </a:rPr>
              <a:t>(</a:t>
            </a:r>
            <a:r>
              <a:rPr lang="uk-UA" altLang="uk-UA" sz="3200" b="1" i="1" dirty="0">
                <a:latin typeface="Arial" panose="020B0604020202020204" pitchFamily="34" charset="0"/>
                <a:cs typeface="Arial" panose="020B0604020202020204" pitchFamily="34" charset="0"/>
              </a:rPr>
              <a:t>продовження</a:t>
            </a:r>
            <a:r>
              <a:rPr lang="uk-UA" altLang="uk-UA" sz="4400" b="1" dirty="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38F9FAA2-131D-43F8-8455-74702E53E649}"/>
              </a:ext>
            </a:extLst>
          </p:cNvPr>
          <p:cNvSpPr>
            <a:spLocks noGrp="1"/>
          </p:cNvSpPr>
          <p:nvPr>
            <p:ph idx="1"/>
          </p:nvPr>
        </p:nvSpPr>
        <p:spPr/>
        <p:txBody>
          <a:bodyPr/>
          <a:lstStyle/>
          <a:p>
            <a:r>
              <a:rPr lang="uk-UA" altLang="uk-UA" b="1" dirty="0"/>
              <a:t>Візьміть підготовлені речі, одягніть засоби захисту, вимкніть джерела </a:t>
            </a:r>
            <a:r>
              <a:rPr lang="uk-UA" altLang="uk-UA" b="1" dirty="0" err="1"/>
              <a:t>електро</a:t>
            </a:r>
            <a:r>
              <a:rPr lang="uk-UA" altLang="uk-UA" b="1" dirty="0"/>
              <a:t>-, водо- і газопостачання, </a:t>
            </a:r>
            <a:r>
              <a:rPr lang="uk-UA" altLang="uk-UA" b="1" dirty="0" err="1"/>
              <a:t>залишіть</a:t>
            </a:r>
            <a:r>
              <a:rPr lang="uk-UA" altLang="uk-UA" b="1" dirty="0"/>
              <a:t> </a:t>
            </a:r>
            <a:r>
              <a:rPr lang="uk-UA" altLang="uk-UA" sz="2800" b="1" dirty="0"/>
              <a:t>приміщення (квартиру, будинок). </a:t>
            </a:r>
          </a:p>
          <a:p>
            <a:r>
              <a:rPr lang="uk-UA" altLang="uk-UA" sz="2800" b="1" dirty="0"/>
              <a:t>Попередьте сусідів про початок евакуації. Надайте допомогу дітям, інвалідам та людям похилого віку. Вони підлягають евакуації в першу чергу.</a:t>
            </a:r>
          </a:p>
          <a:p>
            <a:r>
              <a:rPr lang="uk-UA" altLang="uk-UA" sz="2800" b="1" dirty="0"/>
              <a:t>Виходьте із зони хімічного зараження в напрямі, перпендикулярному до напрямку вітру та обходьте тунелі, яри, лощини - в низинах може бути висока концентрація СДОР.</a:t>
            </a:r>
          </a:p>
          <a:p>
            <a:endParaRPr lang="uk-UA" dirty="0"/>
          </a:p>
        </p:txBody>
      </p:sp>
    </p:spTree>
    <p:extLst>
      <p:ext uri="{BB962C8B-B14F-4D97-AF65-F5344CB8AC3E}">
        <p14:creationId xmlns:p14="http://schemas.microsoft.com/office/powerpoint/2010/main" val="75198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3E406B-D812-4134-828A-21C2B6F9016B}"/>
              </a:ext>
            </a:extLst>
          </p:cNvPr>
          <p:cNvSpPr>
            <a:spLocks noGrp="1"/>
          </p:cNvSpPr>
          <p:nvPr>
            <p:ph type="title"/>
          </p:nvPr>
        </p:nvSpPr>
        <p:spPr>
          <a:xfrm>
            <a:off x="247973" y="365125"/>
            <a:ext cx="11608230" cy="1325563"/>
          </a:xfrm>
        </p:spPr>
        <p:txBody>
          <a:bodyPr>
            <a:normAutofit fontScale="90000"/>
          </a:bodyPr>
          <a:lstStyle/>
          <a:p>
            <a:pPr algn="ctr"/>
            <a:r>
              <a:rPr lang="uk-UA" altLang="uk-UA" sz="4400" b="1" dirty="0">
                <a:solidFill>
                  <a:srgbClr val="C00000"/>
                </a:solidFill>
                <a:latin typeface="Arial" panose="020B0604020202020204" pitchFamily="34" charset="0"/>
                <a:cs typeface="Arial" panose="020B0604020202020204" pitchFamily="34" charset="0"/>
              </a:rPr>
              <a:t>ДІЇ У ВИПАДКУ РАПТОВОГО ВИНИКНЕННЯ ХІМІЧНОЇ НЕБЕЗПЕКИ </a:t>
            </a:r>
            <a:r>
              <a:rPr lang="uk-UA" altLang="uk-UA" sz="6000" b="1" dirty="0">
                <a:latin typeface="Arial" panose="020B0604020202020204" pitchFamily="34" charset="0"/>
                <a:cs typeface="Arial" panose="020B0604020202020204" pitchFamily="34" charset="0"/>
              </a:rPr>
              <a:t>(</a:t>
            </a:r>
            <a:r>
              <a:rPr lang="uk-UA" altLang="uk-UA" sz="4400" b="1" i="1" dirty="0">
                <a:latin typeface="Arial" panose="020B0604020202020204" pitchFamily="34" charset="0"/>
                <a:cs typeface="Arial" panose="020B0604020202020204" pitchFamily="34" charset="0"/>
              </a:rPr>
              <a:t>продовження</a:t>
            </a:r>
            <a:r>
              <a:rPr lang="uk-UA" altLang="uk-UA" sz="6000" b="1" dirty="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4EA0694A-CD07-4E3B-8946-66A1E21B7CFA}"/>
              </a:ext>
            </a:extLst>
          </p:cNvPr>
          <p:cNvSpPr>
            <a:spLocks noGrp="1"/>
          </p:cNvSpPr>
          <p:nvPr>
            <p:ph idx="1"/>
          </p:nvPr>
        </p:nvSpPr>
        <p:spPr/>
        <p:txBody>
          <a:bodyPr/>
          <a:lstStyle/>
          <a:p>
            <a:r>
              <a:rPr lang="uk-UA" altLang="uk-UA" b="1" dirty="0"/>
              <a:t>При підозрі </a:t>
            </a:r>
            <a:r>
              <a:rPr lang="uk-UA" altLang="uk-UA" b="1" dirty="0" err="1"/>
              <a:t>пораження</a:t>
            </a:r>
            <a:r>
              <a:rPr lang="uk-UA" altLang="uk-UA" b="1" dirty="0"/>
              <a:t> НХР необхідно уникати будь-яких фізичних навантажень, пити велику кількість рідини ( чай, молоко, сік, вода) та звернутися до медичного закладу. </a:t>
            </a:r>
          </a:p>
          <a:p>
            <a:r>
              <a:rPr lang="uk-UA" altLang="uk-UA" b="1" dirty="0">
                <a:effectLst>
                  <a:outerShdw blurRad="38100" dist="38100" dir="2700000" algn="tl">
                    <a:srgbClr val="000000"/>
                  </a:outerShdw>
                </a:effectLst>
              </a:rPr>
              <a:t> </a:t>
            </a:r>
            <a:r>
              <a:rPr lang="uk-UA" altLang="uk-UA" b="1" dirty="0"/>
              <a:t>Після виходу із зони зараження, зніміть верхній одяг, ретельно вимийте очі, ніс та рот, по можливості прийміть душ.</a:t>
            </a:r>
          </a:p>
          <a:p>
            <a:r>
              <a:rPr lang="uk-UA" altLang="uk-UA" sz="2800" b="1" dirty="0"/>
              <a:t>По прибуттю на нове місця перебування, дізнайтеся у місцевих органів державної влади та місцевого самоврядування адреси організацій, що відповідають за надання допомоги потерпілому населенню.</a:t>
            </a:r>
            <a:endParaRPr lang="uk-UA" dirty="0"/>
          </a:p>
        </p:txBody>
      </p:sp>
    </p:spTree>
    <p:extLst>
      <p:ext uri="{BB962C8B-B14F-4D97-AF65-F5344CB8AC3E}">
        <p14:creationId xmlns:p14="http://schemas.microsoft.com/office/powerpoint/2010/main" val="64817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AutoShape 4">
            <a:extLst>
              <a:ext uri="{FF2B5EF4-FFF2-40B4-BE49-F238E27FC236}">
                <a16:creationId xmlns:a16="http://schemas.microsoft.com/office/drawing/2014/main" id="{9342EEB9-DA56-4996-A59A-98CF9A543ECE}"/>
              </a:ext>
            </a:extLst>
          </p:cNvPr>
          <p:cNvSpPr>
            <a:spLocks noChangeArrowheads="1"/>
          </p:cNvSpPr>
          <p:nvPr/>
        </p:nvSpPr>
        <p:spPr bwMode="auto">
          <a:xfrm>
            <a:off x="1375655" y="-24620"/>
            <a:ext cx="9629613" cy="1584325"/>
          </a:xfrm>
          <a:prstGeom prst="horizontalScroll">
            <a:avLst>
              <a:gd name="adj" fmla="val 12500"/>
            </a:avLst>
          </a:prstGeom>
          <a:gradFill rotWithShape="1">
            <a:gsLst>
              <a:gs pos="0">
                <a:srgbClr val="E6DCAC">
                  <a:alpha val="96001"/>
                </a:srgbClr>
              </a:gs>
              <a:gs pos="12000">
                <a:srgbClr val="E6D78A">
                  <a:alpha val="96481"/>
                </a:srgbClr>
              </a:gs>
              <a:gs pos="30000">
                <a:srgbClr val="C7AC4C">
                  <a:alpha val="97200"/>
                </a:srgbClr>
              </a:gs>
              <a:gs pos="45000">
                <a:srgbClr val="E6D78A">
                  <a:alpha val="97800"/>
                </a:srgbClr>
              </a:gs>
              <a:gs pos="77000">
                <a:srgbClr val="C7AC4C">
                  <a:alpha val="99080"/>
                </a:srgbClr>
              </a:gs>
              <a:gs pos="100000">
                <a:srgbClr val="E6DCAC"/>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23906" name="Rectangle 2">
            <a:extLst>
              <a:ext uri="{FF2B5EF4-FFF2-40B4-BE49-F238E27FC236}">
                <a16:creationId xmlns:a16="http://schemas.microsoft.com/office/drawing/2014/main" id="{CFBAE567-7F14-45C6-9F43-052DCD3FF094}"/>
              </a:ext>
            </a:extLst>
          </p:cNvPr>
          <p:cNvSpPr>
            <a:spLocks noGrp="1" noRot="1" noChangeArrowheads="1"/>
          </p:cNvSpPr>
          <p:nvPr>
            <p:ph type="title"/>
          </p:nvPr>
        </p:nvSpPr>
        <p:spPr>
          <a:xfrm>
            <a:off x="1375655" y="364223"/>
            <a:ext cx="9783125" cy="718452"/>
          </a:xfrm>
        </p:spPr>
        <p:txBody>
          <a:bodyPr>
            <a:noAutofit/>
          </a:bodyPr>
          <a:lstStyle/>
          <a:p>
            <a:r>
              <a:rPr lang="uk-UA" altLang="uk-UA" sz="2800" b="1" dirty="0">
                <a:solidFill>
                  <a:srgbClr val="C00000"/>
                </a:solidFill>
                <a:latin typeface="Arial" panose="020B0604020202020204" pitchFamily="34" charset="0"/>
                <a:cs typeface="Arial" panose="020B0604020202020204" pitchFamily="34" charset="0"/>
              </a:rPr>
              <a:t>НАДАННЯ ПЕРШОЇ ДОПОМОГИ ПРИ УРАЖЕННІ СДОР</a:t>
            </a:r>
            <a:endParaRPr lang="ru-RU" altLang="uk-UA" sz="2800" b="1" dirty="0">
              <a:solidFill>
                <a:srgbClr val="C00000"/>
              </a:solidFill>
              <a:latin typeface="Arial" panose="020B0604020202020204" pitchFamily="34" charset="0"/>
              <a:cs typeface="Arial" panose="020B0604020202020204" pitchFamily="34" charset="0"/>
            </a:endParaRPr>
          </a:p>
        </p:txBody>
      </p:sp>
      <p:sp>
        <p:nvSpPr>
          <p:cNvPr id="123910" name="Text Box 6">
            <a:extLst>
              <a:ext uri="{FF2B5EF4-FFF2-40B4-BE49-F238E27FC236}">
                <a16:creationId xmlns:a16="http://schemas.microsoft.com/office/drawing/2014/main" id="{BC46FF31-C254-43CE-8074-630C8EECB7EB}"/>
              </a:ext>
            </a:extLst>
          </p:cNvPr>
          <p:cNvSpPr txBox="1">
            <a:spLocks noChangeArrowheads="1"/>
          </p:cNvSpPr>
          <p:nvPr/>
        </p:nvSpPr>
        <p:spPr bwMode="auto">
          <a:xfrm>
            <a:off x="751086" y="1874728"/>
            <a:ext cx="3461004" cy="1985159"/>
          </a:xfrm>
          <a:prstGeom prst="rect">
            <a:avLst/>
          </a:prstGeom>
          <a:solidFill>
            <a:srgbClr val="FFC000"/>
          </a:solidFill>
          <a:ln>
            <a:noFill/>
          </a:ln>
          <a:effectLst/>
        </p:spPr>
        <p:txBody>
          <a:bodyPr wrap="square">
            <a:spAutoFit/>
          </a:bodyPr>
          <a:lstStyle/>
          <a:p>
            <a:pPr algn="ctr">
              <a:spcBef>
                <a:spcPct val="20000"/>
              </a:spcBef>
              <a:buClr>
                <a:schemeClr val="hlink"/>
              </a:buClr>
              <a:buFont typeface="Wingdings" panose="05000000000000000000" pitchFamily="2" charset="2"/>
              <a:buNone/>
            </a:pPr>
            <a:r>
              <a:rPr lang="uk-UA" altLang="uk-UA" sz="2400" b="1" dirty="0"/>
              <a:t>У першу чергу, негайно </a:t>
            </a:r>
            <a:r>
              <a:rPr lang="uk-UA" altLang="uk-UA" sz="2400" b="1" dirty="0" err="1"/>
              <a:t>захистіть</a:t>
            </a:r>
            <a:r>
              <a:rPr lang="uk-UA" altLang="uk-UA" sz="2400" b="1" dirty="0"/>
              <a:t> органи дихання від подальшої дії СДОР.</a:t>
            </a:r>
          </a:p>
          <a:p>
            <a:pPr>
              <a:spcBef>
                <a:spcPct val="50000"/>
              </a:spcBef>
            </a:pPr>
            <a:endParaRPr lang="ru-RU" altLang="uk-UA" dirty="0">
              <a:solidFill>
                <a:schemeClr val="bg2"/>
              </a:solidFill>
            </a:endParaRPr>
          </a:p>
        </p:txBody>
      </p:sp>
      <p:sp>
        <p:nvSpPr>
          <p:cNvPr id="123913" name="Text Box 9">
            <a:extLst>
              <a:ext uri="{FF2B5EF4-FFF2-40B4-BE49-F238E27FC236}">
                <a16:creationId xmlns:a16="http://schemas.microsoft.com/office/drawing/2014/main" id="{177F6E0B-208B-401A-83BA-2FDA21A67309}"/>
              </a:ext>
            </a:extLst>
          </p:cNvPr>
          <p:cNvSpPr txBox="1">
            <a:spLocks noChangeArrowheads="1"/>
          </p:cNvSpPr>
          <p:nvPr/>
        </p:nvSpPr>
        <p:spPr bwMode="auto">
          <a:xfrm>
            <a:off x="6240464" y="2060576"/>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uk-UA" altLang="uk-UA"/>
          </a:p>
        </p:txBody>
      </p:sp>
      <p:sp>
        <p:nvSpPr>
          <p:cNvPr id="123915" name="Text Box 11">
            <a:extLst>
              <a:ext uri="{FF2B5EF4-FFF2-40B4-BE49-F238E27FC236}">
                <a16:creationId xmlns:a16="http://schemas.microsoft.com/office/drawing/2014/main" id="{E78BE4CC-CF4C-4A12-AB25-55EE9746EFC8}"/>
              </a:ext>
            </a:extLst>
          </p:cNvPr>
          <p:cNvSpPr txBox="1">
            <a:spLocks noChangeArrowheads="1"/>
          </p:cNvSpPr>
          <p:nvPr/>
        </p:nvSpPr>
        <p:spPr bwMode="auto">
          <a:xfrm>
            <a:off x="4669684" y="1826726"/>
            <a:ext cx="7348821" cy="2631490"/>
          </a:xfrm>
          <a:prstGeom prst="rect">
            <a:avLst/>
          </a:prstGeom>
          <a:solidFill>
            <a:srgbClr val="FFC000"/>
          </a:solidFill>
          <a:ln>
            <a:noFill/>
          </a:ln>
          <a:effectLst/>
        </p:spPr>
        <p:txBody>
          <a:bodyPr wrap="square">
            <a:spAutoFit/>
          </a:bodyPr>
          <a:lstStyle/>
          <a:p>
            <a:pPr algn="ctr">
              <a:spcBef>
                <a:spcPct val="20000"/>
              </a:spcBef>
              <a:buClr>
                <a:schemeClr val="hlink"/>
              </a:buClr>
              <a:buFont typeface="Wingdings" panose="05000000000000000000" pitchFamily="2" charset="2"/>
              <a:buNone/>
            </a:pPr>
            <a:r>
              <a:rPr lang="uk-UA" altLang="uk-UA" sz="2400" dirty="0"/>
              <a:t>Надягніть на потерпілого </a:t>
            </a:r>
            <a:r>
              <a:rPr lang="uk-UA" altLang="uk-UA" sz="2400" b="1" dirty="0"/>
              <a:t>протигаз або </a:t>
            </a:r>
            <a:r>
              <a:rPr lang="uk-UA" altLang="uk-UA" sz="2400" b="1" dirty="0" err="1"/>
              <a:t>ватно</a:t>
            </a:r>
            <a:r>
              <a:rPr lang="uk-UA" altLang="uk-UA" sz="2400" b="1" dirty="0"/>
              <a:t>-марлеву пов'язку, попередньо змочивши ЇЇ водою або 2 % розчином питної соди у випадку отруєння хлором, а у разі отруєння аміаком - водою або 5 % розчином лимонної кислоти. Винесіть потерпілого із зони зараження та забезпечити йому спокій і тепло.</a:t>
            </a:r>
            <a:endParaRPr lang="ru-RU" altLang="uk-UA" sz="2400" b="1" dirty="0"/>
          </a:p>
          <a:p>
            <a:pPr>
              <a:spcBef>
                <a:spcPct val="50000"/>
              </a:spcBef>
            </a:pPr>
            <a:endParaRPr lang="ru-RU" altLang="uk-UA" sz="1400" dirty="0">
              <a:solidFill>
                <a:srgbClr val="00FF99"/>
              </a:solidFill>
            </a:endParaRPr>
          </a:p>
        </p:txBody>
      </p:sp>
      <p:pic>
        <p:nvPicPr>
          <p:cNvPr id="123917" name="Picture 13">
            <a:extLst>
              <a:ext uri="{FF2B5EF4-FFF2-40B4-BE49-F238E27FC236}">
                <a16:creationId xmlns:a16="http://schemas.microsoft.com/office/drawing/2014/main" id="{24438297-7EAA-40B3-B442-948B262A0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02786" y="5414168"/>
            <a:ext cx="1065213" cy="1345727"/>
          </a:xfrm>
          <a:prstGeom prst="rect">
            <a:avLst/>
          </a:prstGeom>
          <a:noFill/>
          <a:extLst>
            <a:ext uri="{909E8E84-426E-40DD-AFC4-6F175D3DCCD1}">
              <a14:hiddenFill xmlns:a14="http://schemas.microsoft.com/office/drawing/2010/main">
                <a:solidFill>
                  <a:srgbClr val="FFFFFF"/>
                </a:solidFill>
              </a14:hiddenFill>
            </a:ext>
          </a:extLst>
        </p:spPr>
      </p:pic>
      <p:pic>
        <p:nvPicPr>
          <p:cNvPr id="123918" name="Picture 14">
            <a:extLst>
              <a:ext uri="{FF2B5EF4-FFF2-40B4-BE49-F238E27FC236}">
                <a16:creationId xmlns:a16="http://schemas.microsoft.com/office/drawing/2014/main" id="{9915D519-F58E-46BD-9D21-6CFC1A218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4797425"/>
            <a:ext cx="1519238" cy="1233487"/>
          </a:xfrm>
          <a:prstGeom prst="rect">
            <a:avLst/>
          </a:prstGeom>
          <a:noFill/>
          <a:extLst>
            <a:ext uri="{909E8E84-426E-40DD-AFC4-6F175D3DCCD1}">
              <a14:hiddenFill xmlns:a14="http://schemas.microsoft.com/office/drawing/2010/main">
                <a:solidFill>
                  <a:srgbClr val="FFFFFF"/>
                </a:solidFill>
              </a14:hiddenFill>
            </a:ext>
          </a:extLst>
        </p:spPr>
      </p:pic>
      <p:pic>
        <p:nvPicPr>
          <p:cNvPr id="123920" name="Picture 16">
            <a:extLst>
              <a:ext uri="{FF2B5EF4-FFF2-40B4-BE49-F238E27FC236}">
                <a16:creationId xmlns:a16="http://schemas.microsoft.com/office/drawing/2014/main" id="{D75BB2D6-849E-4C6F-82E5-29B2FDBE2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684" y="5051293"/>
            <a:ext cx="1209675" cy="1223963"/>
          </a:xfrm>
          <a:prstGeom prst="rect">
            <a:avLst/>
          </a:prstGeom>
          <a:noFill/>
          <a:extLst>
            <a:ext uri="{909E8E84-426E-40DD-AFC4-6F175D3DCCD1}">
              <a14:hiddenFill xmlns:a14="http://schemas.microsoft.com/office/drawing/2010/main">
                <a:solidFill>
                  <a:srgbClr val="FFFFFF"/>
                </a:solidFill>
              </a14:hiddenFill>
            </a:ext>
          </a:extLst>
        </p:spPr>
      </p:pic>
      <p:pic>
        <p:nvPicPr>
          <p:cNvPr id="123921" name="Picture 17">
            <a:extLst>
              <a:ext uri="{FF2B5EF4-FFF2-40B4-BE49-F238E27FC236}">
                <a16:creationId xmlns:a16="http://schemas.microsoft.com/office/drawing/2014/main" id="{06297B3D-516F-49CB-8FA0-CDC88FD02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136" y="4336917"/>
            <a:ext cx="1238250" cy="1220787"/>
          </a:xfrm>
          <a:prstGeom prst="rect">
            <a:avLst/>
          </a:prstGeom>
          <a:noFill/>
          <a:extLst>
            <a:ext uri="{909E8E84-426E-40DD-AFC4-6F175D3DCCD1}">
              <a14:hiddenFill xmlns:a14="http://schemas.microsoft.com/office/drawing/2010/main">
                <a:solidFill>
                  <a:srgbClr val="FFFFFF"/>
                </a:solidFill>
              </a14:hiddenFill>
            </a:ext>
          </a:extLst>
        </p:spPr>
      </p:pic>
      <p:pic>
        <p:nvPicPr>
          <p:cNvPr id="123923" name="Picture 19">
            <a:extLst>
              <a:ext uri="{FF2B5EF4-FFF2-40B4-BE49-F238E27FC236}">
                <a16:creationId xmlns:a16="http://schemas.microsoft.com/office/drawing/2014/main" id="{6C5BADC0-CA30-497C-9C24-058BF3FE43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8549" y="4921251"/>
            <a:ext cx="1065212" cy="1316038"/>
          </a:xfrm>
          <a:prstGeom prst="rect">
            <a:avLst/>
          </a:prstGeom>
          <a:noFill/>
          <a:extLst>
            <a:ext uri="{909E8E84-426E-40DD-AFC4-6F175D3DCCD1}">
              <a14:hiddenFill xmlns:a14="http://schemas.microsoft.com/office/drawing/2010/main">
                <a:solidFill>
                  <a:srgbClr val="FFFFFF"/>
                </a:solidFill>
              </a14:hiddenFill>
            </a:ext>
          </a:extLst>
        </p:spPr>
      </p:pic>
      <p:pic>
        <p:nvPicPr>
          <p:cNvPr id="123924" name="Picture 20">
            <a:extLst>
              <a:ext uri="{FF2B5EF4-FFF2-40B4-BE49-F238E27FC236}">
                <a16:creationId xmlns:a16="http://schemas.microsoft.com/office/drawing/2014/main" id="{85F1FE8B-1620-4579-B40D-278205168E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964" y="4696620"/>
            <a:ext cx="1090612" cy="1296987"/>
          </a:xfrm>
          <a:prstGeom prst="rect">
            <a:avLst/>
          </a:prstGeom>
          <a:noFill/>
          <a:extLst>
            <a:ext uri="{909E8E84-426E-40DD-AFC4-6F175D3DCCD1}">
              <a14:hiddenFill xmlns:a14="http://schemas.microsoft.com/office/drawing/2010/main">
                <a:solidFill>
                  <a:srgbClr val="FFFFFF"/>
                </a:solidFill>
              </a14:hiddenFill>
            </a:ext>
          </a:extLst>
        </p:spPr>
      </p:pic>
      <p:pic>
        <p:nvPicPr>
          <p:cNvPr id="123932" name="Picture 28">
            <a:extLst>
              <a:ext uri="{FF2B5EF4-FFF2-40B4-BE49-F238E27FC236}">
                <a16:creationId xmlns:a16="http://schemas.microsoft.com/office/drawing/2014/main" id="{F69D95FB-1EB0-4100-8F8F-3AAC81811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4797425"/>
            <a:ext cx="1457325" cy="1341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EE6B5E-54F6-4A7D-9621-9AB72BAFA066}"/>
              </a:ext>
            </a:extLst>
          </p:cNvPr>
          <p:cNvSpPr>
            <a:spLocks noGrp="1"/>
          </p:cNvSpPr>
          <p:nvPr>
            <p:ph type="title"/>
          </p:nvPr>
        </p:nvSpPr>
        <p:spPr>
          <a:xfrm>
            <a:off x="449451" y="365126"/>
            <a:ext cx="11391253" cy="1122712"/>
          </a:xfrm>
        </p:spPr>
        <p:txBody>
          <a:bodyPr>
            <a:normAutofit fontScale="90000"/>
          </a:bodyPr>
          <a:lstStyle/>
          <a:p>
            <a:pPr algn="ctr"/>
            <a:r>
              <a:rPr lang="uk-UA" altLang="uk-UA" sz="4000" b="1" dirty="0">
                <a:solidFill>
                  <a:srgbClr val="C00000"/>
                </a:solidFill>
                <a:latin typeface="Arial" panose="020B0604020202020204" pitchFamily="34" charset="0"/>
                <a:cs typeface="Arial" panose="020B0604020202020204" pitchFamily="34" charset="0"/>
              </a:rPr>
              <a:t>ПЕРША МЕДИЧНА ДОПОМОГА УРАЖЕНИМ СДОР</a:t>
            </a:r>
            <a:endParaRPr lang="uk-UA" sz="4000" b="1" dirty="0">
              <a:solidFill>
                <a:srgbClr val="C00000"/>
              </a:solidFill>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AEF64104-7794-4821-960D-44B08C371053}"/>
              </a:ext>
            </a:extLst>
          </p:cNvPr>
          <p:cNvSpPr>
            <a:spLocks noGrp="1"/>
          </p:cNvSpPr>
          <p:nvPr>
            <p:ph idx="1"/>
          </p:nvPr>
        </p:nvSpPr>
        <p:spPr>
          <a:xfrm>
            <a:off x="705818" y="1865742"/>
            <a:ext cx="10780363" cy="4689126"/>
          </a:xfrm>
        </p:spPr>
        <p:txBody>
          <a:bodyPr>
            <a:normAutofit fontScale="92500" lnSpcReduction="20000"/>
          </a:bodyPr>
          <a:lstStyle/>
          <a:p>
            <a:r>
              <a:rPr lang="uk-UA" altLang="uk-UA" sz="2800" b="1" dirty="0"/>
              <a:t>Перша медична допомога ураженим СДОР </a:t>
            </a:r>
            <a:r>
              <a:rPr lang="uk-UA" altLang="uk-UA" sz="2800" b="1" u="sng" dirty="0"/>
              <a:t>в осередку хімічного ураження </a:t>
            </a:r>
            <a:r>
              <a:rPr lang="uk-UA" altLang="uk-UA" sz="2800" b="1" dirty="0"/>
              <a:t>полягає у:</a:t>
            </a:r>
          </a:p>
          <a:p>
            <a:pPr>
              <a:buFont typeface="Wingdings" panose="05000000000000000000" pitchFamily="2" charset="2"/>
              <a:buChar char="Ø"/>
            </a:pPr>
            <a:r>
              <a:rPr lang="uk-UA" altLang="uk-UA" sz="2800" dirty="0"/>
              <a:t> 1) </a:t>
            </a:r>
            <a:r>
              <a:rPr lang="uk-UA" altLang="uk-UA" sz="2800" b="1" dirty="0"/>
              <a:t>захисті органів дихання, </a:t>
            </a:r>
          </a:p>
          <a:p>
            <a:pPr>
              <a:buFont typeface="Wingdings" panose="05000000000000000000" pitchFamily="2" charset="2"/>
              <a:buChar char="Ø"/>
            </a:pPr>
            <a:r>
              <a:rPr lang="uk-UA" altLang="uk-UA" sz="2800" b="1" dirty="0"/>
              <a:t>2) видаленні та знезараженні стійких СДОР на шкірі, слизових оболонках очей, на одязі та </a:t>
            </a:r>
          </a:p>
          <a:p>
            <a:pPr>
              <a:buFont typeface="Wingdings" panose="05000000000000000000" pitchFamily="2" charset="2"/>
              <a:buChar char="Ø"/>
            </a:pPr>
            <a:r>
              <a:rPr lang="uk-UA" altLang="uk-UA" sz="2800" b="1" dirty="0"/>
              <a:t>3) негайній евакуації за межі зараженої зони.</a:t>
            </a:r>
          </a:p>
          <a:p>
            <a:r>
              <a:rPr lang="uk-UA" altLang="uk-UA" sz="2800" b="1" u="sng" dirty="0"/>
              <a:t>При отруєнні аміаком </a:t>
            </a:r>
            <a:r>
              <a:rPr lang="uk-UA" altLang="uk-UA" sz="2800" b="1" dirty="0"/>
              <a:t>винести потерпілого із зони зараження, шкіру, рот, ніс промити водою. В очі закапати по дві-три краплі ЗО % альбуциду, в ніс - оливкове масло.</a:t>
            </a:r>
          </a:p>
          <a:p>
            <a:r>
              <a:rPr lang="uk-UA" altLang="uk-UA" sz="2800" b="1" u="sng" dirty="0"/>
              <a:t>При отруєнні хлором </a:t>
            </a:r>
            <a:r>
              <a:rPr lang="uk-UA" altLang="uk-UA" sz="2800" b="1" dirty="0"/>
              <a:t>винести потерпілого із зони зараження При зупиненні дихання зробити штучне дихання. Шкіру, рот, ніс промити 2 % розчином питної соди або водою.</a:t>
            </a:r>
          </a:p>
          <a:p>
            <a:r>
              <a:rPr lang="uk-UA" altLang="uk-UA" sz="2800" b="1" dirty="0"/>
              <a:t>При   необхідності   відправити   потерпілого   до   медичного  закладу.</a:t>
            </a:r>
            <a:endParaRPr lang="ru-RU" altLang="uk-UA" sz="2800" b="1" dirty="0"/>
          </a:p>
          <a:p>
            <a:endParaRPr lang="uk-UA" altLang="uk-UA" sz="2800" b="1" dirty="0"/>
          </a:p>
          <a:p>
            <a:endParaRPr lang="uk-UA" altLang="uk-UA" sz="2800" b="1" dirty="0"/>
          </a:p>
          <a:p>
            <a:endParaRPr lang="uk-UA" dirty="0"/>
          </a:p>
        </p:txBody>
      </p:sp>
    </p:spTree>
    <p:extLst>
      <p:ext uri="{BB962C8B-B14F-4D97-AF65-F5344CB8AC3E}">
        <p14:creationId xmlns:p14="http://schemas.microsoft.com/office/powerpoint/2010/main" val="165428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4778BD-058D-4D86-8FA6-9D98160628AB}"/>
              </a:ext>
            </a:extLst>
          </p:cNvPr>
          <p:cNvSpPr txBox="1"/>
          <p:nvPr/>
        </p:nvSpPr>
        <p:spPr>
          <a:xfrm>
            <a:off x="1270861" y="1503336"/>
            <a:ext cx="10166887" cy="2800767"/>
          </a:xfrm>
          <a:prstGeom prst="rect">
            <a:avLst/>
          </a:prstGeom>
          <a:noFill/>
        </p:spPr>
        <p:txBody>
          <a:bodyPr wrap="square">
            <a:spAutoFit/>
          </a:bodyPr>
          <a:lstStyle/>
          <a:p>
            <a:pPr algn="ctr"/>
            <a:r>
              <a:rPr lang="uk-UA" altLang="uk-UA" sz="4400" b="1" dirty="0">
                <a:solidFill>
                  <a:srgbClr val="C00000"/>
                </a:solidFill>
              </a:rPr>
              <a:t>Основні типові </a:t>
            </a:r>
            <a:r>
              <a:rPr lang="uk-UA" altLang="uk-UA" sz="4400" b="1" dirty="0" err="1">
                <a:solidFill>
                  <a:srgbClr val="C00000"/>
                </a:solidFill>
              </a:rPr>
              <a:t>уражальні</a:t>
            </a:r>
            <a:r>
              <a:rPr lang="uk-UA" altLang="uk-UA" sz="4400" b="1" dirty="0">
                <a:solidFill>
                  <a:srgbClr val="C00000"/>
                </a:solidFill>
              </a:rPr>
              <a:t> чинники у разі надзвичайних ситуацій на радіаційно небезпечних об'єктах. Способи захисту від дії радіоактивних речовин.</a:t>
            </a:r>
            <a:endParaRPr lang="uk-UA" sz="4400" dirty="0">
              <a:solidFill>
                <a:srgbClr val="C00000"/>
              </a:solidFill>
            </a:endParaRPr>
          </a:p>
        </p:txBody>
      </p:sp>
    </p:spTree>
    <p:extLst>
      <p:ext uri="{BB962C8B-B14F-4D97-AF65-F5344CB8AC3E}">
        <p14:creationId xmlns:p14="http://schemas.microsoft.com/office/powerpoint/2010/main" val="26218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B5CDB1-F95C-4F9F-9BAF-53B379C6C26F}"/>
              </a:ext>
            </a:extLst>
          </p:cNvPr>
          <p:cNvSpPr>
            <a:spLocks noGrp="1"/>
          </p:cNvSpPr>
          <p:nvPr>
            <p:ph type="title"/>
          </p:nvPr>
        </p:nvSpPr>
        <p:spPr>
          <a:xfrm>
            <a:off x="838200" y="365125"/>
            <a:ext cx="10515600" cy="843743"/>
          </a:xfrm>
        </p:spPr>
        <p:txBody>
          <a:bodyPr>
            <a:normAutofit fontScale="90000"/>
          </a:bodyPr>
          <a:lstStyle/>
          <a:p>
            <a:r>
              <a:rPr lang="uk-UA" b="1" dirty="0">
                <a:solidFill>
                  <a:srgbClr val="C00000"/>
                </a:solidFill>
                <a:latin typeface="Arial" panose="020B0604020202020204" pitchFamily="34" charset="0"/>
                <a:cs typeface="Arial" panose="020B0604020202020204" pitchFamily="34" charset="0"/>
              </a:rPr>
              <a:t>ОСНОВНІ ТЕРМІНОЛОГІЧНІ ПОНЯТТЯ</a:t>
            </a:r>
            <a:endParaRPr lang="uk-UA" dirty="0">
              <a:solidFill>
                <a:srgbClr val="C00000"/>
              </a:solidFill>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2B8F8140-0AA0-4DBF-9BE7-BA24123940AF}"/>
              </a:ext>
            </a:extLst>
          </p:cNvPr>
          <p:cNvSpPr>
            <a:spLocks noGrp="1"/>
          </p:cNvSpPr>
          <p:nvPr>
            <p:ph idx="1"/>
          </p:nvPr>
        </p:nvSpPr>
        <p:spPr>
          <a:xfrm>
            <a:off x="838200" y="1208868"/>
            <a:ext cx="10515600" cy="5284007"/>
          </a:xfrm>
        </p:spPr>
        <p:txBody>
          <a:bodyPr>
            <a:normAutofit fontScale="77500" lnSpcReduction="20000"/>
          </a:bodyPr>
          <a:lstStyle/>
          <a:p>
            <a:r>
              <a:rPr lang="uk-UA" altLang="uk-UA" sz="3600" b="1" i="1" dirty="0">
                <a:solidFill>
                  <a:srgbClr val="FF3300"/>
                </a:solidFill>
              </a:rPr>
              <a:t>Атомна станція </a:t>
            </a:r>
            <a:r>
              <a:rPr lang="uk-UA" altLang="uk-UA" sz="3600" b="1" dirty="0">
                <a:solidFill>
                  <a:srgbClr val="FF3300"/>
                </a:solidFill>
              </a:rPr>
              <a:t>(АС) </a:t>
            </a:r>
            <a:r>
              <a:rPr lang="uk-UA" altLang="uk-UA" sz="2800" b="1" dirty="0"/>
              <a:t>- промислове підприємство для виробництва енергії в заданих умовах і режимах застосування, що розташовується в межах конкретної території, на якому для здійснення цієї мети використовується ядерний реактор (реактори) комплекс необхідних систем, пристроїв, устаткування і споруд з необхідним персоналом.</a:t>
            </a:r>
            <a:endParaRPr lang="ru-RU" altLang="uk-UA" sz="2800" b="1" dirty="0"/>
          </a:p>
          <a:p>
            <a:r>
              <a:rPr lang="uk-UA" altLang="uk-UA" sz="3600" b="1" i="1" dirty="0">
                <a:solidFill>
                  <a:srgbClr val="FF3300"/>
                </a:solidFill>
              </a:rPr>
              <a:t>Атомна електрична станція </a:t>
            </a:r>
            <a:r>
              <a:rPr lang="uk-UA" altLang="uk-UA" sz="3600" b="1" dirty="0">
                <a:solidFill>
                  <a:srgbClr val="FF3300"/>
                </a:solidFill>
              </a:rPr>
              <a:t>(АЕС) </a:t>
            </a:r>
            <a:r>
              <a:rPr lang="uk-UA" altLang="uk-UA" sz="2800" b="1" dirty="0"/>
              <a:t>- атомна </a:t>
            </a:r>
            <a:r>
              <a:rPr lang="uk-UA" altLang="uk-UA" sz="2800" b="1" dirty="0">
                <a:solidFill>
                  <a:srgbClr val="000010"/>
                </a:solidFill>
              </a:rPr>
              <a:t>станція, призначена для виробництва електричної енергії.</a:t>
            </a:r>
            <a:r>
              <a:rPr lang="uk-UA" altLang="uk-UA" b="1" dirty="0">
                <a:effectLst>
                  <a:outerShdw blurRad="38100" dist="38100" dir="2700000" algn="tl">
                    <a:srgbClr val="000000"/>
                  </a:outerShdw>
                </a:effectLst>
              </a:rPr>
              <a:t> </a:t>
            </a:r>
            <a:r>
              <a:rPr lang="uk-UA" altLang="uk-UA" dirty="0">
                <a:effectLst>
                  <a:outerShdw blurRad="38100" dist="38100" dir="2700000" algn="tl">
                    <a:srgbClr val="000000"/>
                  </a:outerShdw>
                </a:effectLst>
              </a:rPr>
              <a:t>Включають: реактори (</a:t>
            </a:r>
            <a:r>
              <a:rPr lang="uk-UA" altLang="uk-UA" dirty="0" err="1">
                <a:effectLst>
                  <a:outerShdw blurRad="38100" dist="38100" dir="2700000" algn="tl">
                    <a:srgbClr val="000000"/>
                  </a:outerShdw>
                </a:effectLst>
              </a:rPr>
              <a:t>паровиробляючі</a:t>
            </a:r>
            <a:r>
              <a:rPr lang="uk-UA" altLang="uk-UA" dirty="0">
                <a:effectLst>
                  <a:outerShdw blurRad="38100" dist="38100" dir="2700000" algn="tl">
                    <a:srgbClr val="000000"/>
                  </a:outerShdw>
                </a:effectLst>
              </a:rPr>
              <a:t> установки), парові турбіни, системи трубопроводів, генератори, системи виробу генеруємо потужності. Головна особливість атомної електростанції використання в якості джерела теплової енергії ядерного енергетичного реактора - пристрою, призначеного для одержання і підтримки керованої ланцюгової реакції розподілу </a:t>
            </a:r>
            <a:r>
              <a:rPr lang="uk-UA" altLang="uk-UA" dirty="0" err="1">
                <a:effectLst>
                  <a:outerShdw blurRad="38100" dist="38100" dir="2700000" algn="tl">
                    <a:srgbClr val="000000"/>
                  </a:outerShdw>
                </a:effectLst>
              </a:rPr>
              <a:t>ядер</a:t>
            </a:r>
            <a:r>
              <a:rPr lang="uk-UA" altLang="uk-UA" dirty="0">
                <a:effectLst>
                  <a:outerShdw blurRad="38100" dist="38100" dir="2700000" algn="tl">
                    <a:srgbClr val="000000"/>
                  </a:outerShdw>
                </a:effectLst>
              </a:rPr>
              <a:t> урану і плутонію, у результаті якої виділяється теплота, використовувана для вироблення електроенергії. АЕС може складатися від 1 до 8</a:t>
            </a:r>
            <a:r>
              <a:rPr lang="uk-UA" altLang="uk-UA" i="1" dirty="0">
                <a:effectLst>
                  <a:outerShdw blurRad="38100" dist="38100" dir="2700000" algn="tl">
                    <a:srgbClr val="000000"/>
                  </a:outerShdw>
                </a:effectLst>
              </a:rPr>
              <a:t> </a:t>
            </a:r>
            <a:r>
              <a:rPr lang="uk-UA" altLang="uk-UA" dirty="0">
                <a:effectLst>
                  <a:outerShdw blurRad="38100" dist="38100" dir="2700000" algn="tl">
                    <a:srgbClr val="000000"/>
                  </a:outerShdw>
                </a:effectLst>
              </a:rPr>
              <a:t>енергетичних блоків.</a:t>
            </a:r>
            <a:endParaRPr lang="uk-UA" altLang="uk-UA" sz="2800" dirty="0">
              <a:solidFill>
                <a:srgbClr val="000010"/>
              </a:solidFill>
            </a:endParaRPr>
          </a:p>
          <a:p>
            <a:r>
              <a:rPr lang="uk-UA" altLang="uk-UA" sz="3600" b="1" i="1" dirty="0">
                <a:solidFill>
                  <a:srgbClr val="FF0000"/>
                </a:solidFill>
              </a:rPr>
              <a:t>Атомна  станція теплопостачання </a:t>
            </a:r>
            <a:r>
              <a:rPr lang="uk-UA" altLang="uk-UA" sz="3600" b="1" dirty="0">
                <a:solidFill>
                  <a:srgbClr val="FF0000"/>
                </a:solidFill>
              </a:rPr>
              <a:t>(АСТ) </a:t>
            </a:r>
            <a:r>
              <a:rPr lang="uk-UA" altLang="uk-UA" sz="2800" b="1" dirty="0"/>
              <a:t>- </a:t>
            </a:r>
            <a:r>
              <a:rPr lang="uk-UA" altLang="uk-UA" b="1" dirty="0">
                <a:solidFill>
                  <a:srgbClr val="000010"/>
                </a:solidFill>
              </a:rPr>
              <a:t>Атомна станція, призначена для виробництва теплової енергії з метою опалення та гарячого водопостачання</a:t>
            </a:r>
          </a:p>
          <a:p>
            <a:r>
              <a:rPr lang="uk-UA" altLang="uk-UA" sz="3600" b="1" i="1" dirty="0">
                <a:solidFill>
                  <a:srgbClr val="FF3300"/>
                </a:solidFill>
              </a:rPr>
              <a:t>Атомна </a:t>
            </a:r>
            <a:r>
              <a:rPr lang="uk-UA" altLang="uk-UA" sz="3600" b="1" i="1" dirty="0" err="1">
                <a:solidFill>
                  <a:srgbClr val="FF3300"/>
                </a:solidFill>
              </a:rPr>
              <a:t>енерго</a:t>
            </a:r>
            <a:r>
              <a:rPr lang="uk-UA" altLang="uk-UA" sz="3600" b="1" i="1" dirty="0">
                <a:solidFill>
                  <a:srgbClr val="FF3300"/>
                </a:solidFill>
              </a:rPr>
              <a:t>-технологічна станція </a:t>
            </a:r>
            <a:r>
              <a:rPr lang="uk-UA" altLang="uk-UA" sz="3600" b="1" dirty="0">
                <a:solidFill>
                  <a:srgbClr val="FF3300"/>
                </a:solidFill>
              </a:rPr>
              <a:t>(АЕТС)</a:t>
            </a:r>
            <a:r>
              <a:rPr lang="uk-UA" altLang="uk-UA" sz="3600" b="1" dirty="0"/>
              <a:t> -</a:t>
            </a:r>
            <a:r>
              <a:rPr lang="uk-UA" altLang="uk-UA" b="1" dirty="0"/>
              <a:t> атомна станція, призначена для виробництва електроенергії та енергії для технологічних цілей.</a:t>
            </a:r>
            <a:endParaRPr lang="ru-RU" altLang="uk-UA" sz="2800" b="1" dirty="0">
              <a:solidFill>
                <a:schemeClr val="hlink"/>
              </a:solidFill>
            </a:endParaRPr>
          </a:p>
          <a:p>
            <a:endParaRPr lang="ru-RU" altLang="uk-UA" sz="2800" b="1" dirty="0">
              <a:solidFill>
                <a:srgbClr val="000010"/>
              </a:solidFill>
              <a:effectLst>
                <a:outerShdw blurRad="38100" dist="38100" dir="2700000" algn="tl">
                  <a:srgbClr val="000000"/>
                </a:outerShdw>
              </a:effectLst>
            </a:endParaRPr>
          </a:p>
          <a:p>
            <a:endParaRPr lang="ru-RU" altLang="uk-UA" sz="2800" b="1" dirty="0">
              <a:solidFill>
                <a:srgbClr val="FF3300"/>
              </a:solidFill>
              <a:effectLst>
                <a:outerShdw blurRad="38100" dist="38100" dir="2700000" algn="tl">
                  <a:srgbClr val="000000"/>
                </a:outerShdw>
              </a:effectLst>
            </a:endParaRPr>
          </a:p>
          <a:p>
            <a:endParaRPr lang="uk-UA" dirty="0"/>
          </a:p>
        </p:txBody>
      </p:sp>
    </p:spTree>
    <p:extLst>
      <p:ext uri="{BB962C8B-B14F-4D97-AF65-F5344CB8AC3E}">
        <p14:creationId xmlns:p14="http://schemas.microsoft.com/office/powerpoint/2010/main" val="143683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AutoShape 2">
            <a:extLst>
              <a:ext uri="{FF2B5EF4-FFF2-40B4-BE49-F238E27FC236}">
                <a16:creationId xmlns:a16="http://schemas.microsoft.com/office/drawing/2014/main" id="{00E56F07-D1CD-4741-9DD8-501C143E5E36}"/>
              </a:ext>
            </a:extLst>
          </p:cNvPr>
          <p:cNvSpPr>
            <a:spLocks noChangeArrowheads="1"/>
          </p:cNvSpPr>
          <p:nvPr/>
        </p:nvSpPr>
        <p:spPr bwMode="auto">
          <a:xfrm>
            <a:off x="3604890" y="1094569"/>
            <a:ext cx="5041900" cy="1655762"/>
          </a:xfrm>
          <a:prstGeom prst="downArrowCallout">
            <a:avLst>
              <a:gd name="adj1" fmla="val 63805"/>
              <a:gd name="adj2" fmla="val 76127"/>
              <a:gd name="adj3" fmla="val 16694"/>
              <a:gd name="adj4" fmla="val 66634"/>
            </a:avLst>
          </a:prstGeom>
          <a:gradFill rotWithShape="1">
            <a:gsLst>
              <a:gs pos="0">
                <a:srgbClr val="03D4A8"/>
              </a:gs>
              <a:gs pos="25000">
                <a:srgbClr val="21D6E0"/>
              </a:gs>
              <a:gs pos="75000">
                <a:srgbClr val="0087E6"/>
              </a:gs>
              <a:gs pos="100000">
                <a:srgbClr val="005CB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43363" name="Text Box 3">
            <a:extLst>
              <a:ext uri="{FF2B5EF4-FFF2-40B4-BE49-F238E27FC236}">
                <a16:creationId xmlns:a16="http://schemas.microsoft.com/office/drawing/2014/main" id="{39926281-BBB1-463B-B0E5-1198AD6A5444}"/>
              </a:ext>
            </a:extLst>
          </p:cNvPr>
          <p:cNvSpPr txBox="1">
            <a:spLocks noChangeArrowheads="1"/>
          </p:cNvSpPr>
          <p:nvPr/>
        </p:nvSpPr>
        <p:spPr bwMode="auto">
          <a:xfrm>
            <a:off x="4151313" y="1040949"/>
            <a:ext cx="3744912"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3200" b="1" dirty="0">
                <a:effectLst>
                  <a:outerShdw blurRad="38100" dist="38100" dir="2700000" algn="tl">
                    <a:srgbClr val="000000"/>
                  </a:outerShdw>
                </a:effectLst>
              </a:rPr>
              <a:t>Чинники</a:t>
            </a:r>
            <a:r>
              <a:rPr lang="uk-UA" altLang="uk-UA" sz="2400" b="1" dirty="0">
                <a:effectLst>
                  <a:outerShdw blurRad="38100" dist="38100" dir="2700000" algn="tl">
                    <a:srgbClr val="000000"/>
                  </a:outerShdw>
                </a:effectLst>
              </a:rPr>
              <a:t> </a:t>
            </a:r>
          </a:p>
          <a:p>
            <a:pPr algn="ctr">
              <a:spcBef>
                <a:spcPct val="50000"/>
              </a:spcBef>
            </a:pPr>
            <a:r>
              <a:rPr lang="uk-UA" altLang="uk-UA" sz="2000" b="1" dirty="0">
                <a:solidFill>
                  <a:srgbClr val="000000"/>
                </a:solidFill>
                <a:effectLst>
                  <a:outerShdw blurRad="38100" dist="38100" dir="2700000" algn="tl">
                    <a:srgbClr val="FFFFFF"/>
                  </a:outerShdw>
                </a:effectLst>
              </a:rPr>
              <a:t>небезпеки радіації</a:t>
            </a:r>
            <a:endParaRPr lang="ru-RU" altLang="uk-UA" sz="2000" b="1" dirty="0">
              <a:solidFill>
                <a:srgbClr val="000000"/>
              </a:solidFill>
              <a:effectLst>
                <a:outerShdw blurRad="38100" dist="38100" dir="2700000" algn="tl">
                  <a:srgbClr val="FFFFFF"/>
                </a:outerShdw>
              </a:effectLst>
            </a:endParaRPr>
          </a:p>
        </p:txBody>
      </p:sp>
      <p:sp>
        <p:nvSpPr>
          <p:cNvPr id="143364" name="AutoShape 4">
            <a:extLst>
              <a:ext uri="{FF2B5EF4-FFF2-40B4-BE49-F238E27FC236}">
                <a16:creationId xmlns:a16="http://schemas.microsoft.com/office/drawing/2014/main" id="{D25E54AD-A916-4502-A815-DF3FD7A05F8D}"/>
              </a:ext>
            </a:extLst>
          </p:cNvPr>
          <p:cNvSpPr>
            <a:spLocks noChangeArrowheads="1"/>
          </p:cNvSpPr>
          <p:nvPr/>
        </p:nvSpPr>
        <p:spPr bwMode="auto">
          <a:xfrm>
            <a:off x="1348677" y="2155686"/>
            <a:ext cx="3238500" cy="1008063"/>
          </a:xfrm>
          <a:prstGeom prst="wedgeEllipseCallout">
            <a:avLst>
              <a:gd name="adj1" fmla="val -12009"/>
              <a:gd name="adj2" fmla="val 95829"/>
            </a:avLst>
          </a:prstGeom>
          <a:gradFill rotWithShape="1">
            <a:gsLst>
              <a:gs pos="0">
                <a:srgbClr val="FF3300">
                  <a:gamma/>
                  <a:shade val="46275"/>
                  <a:invGamma/>
                </a:srgbClr>
              </a:gs>
              <a:gs pos="100000">
                <a:srgbClr val="FF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uk-UA" altLang="uk-UA"/>
          </a:p>
        </p:txBody>
      </p:sp>
      <p:sp>
        <p:nvSpPr>
          <p:cNvPr id="143365" name="Text Box 5">
            <a:extLst>
              <a:ext uri="{FF2B5EF4-FFF2-40B4-BE49-F238E27FC236}">
                <a16:creationId xmlns:a16="http://schemas.microsoft.com/office/drawing/2014/main" id="{4D350565-B365-48DA-AC76-5A942A34FABF}"/>
              </a:ext>
            </a:extLst>
          </p:cNvPr>
          <p:cNvSpPr txBox="1">
            <a:spLocks noChangeArrowheads="1"/>
          </p:cNvSpPr>
          <p:nvPr/>
        </p:nvSpPr>
        <p:spPr bwMode="auto">
          <a:xfrm>
            <a:off x="1884146" y="2182875"/>
            <a:ext cx="21605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b="1" dirty="0">
                <a:effectLst>
                  <a:outerShdw blurRad="38100" dist="38100" dir="2700000" algn="tl">
                    <a:srgbClr val="000000"/>
                  </a:outerShdw>
                </a:effectLst>
              </a:rPr>
              <a:t>забруднення навколишнього середовища</a:t>
            </a:r>
            <a:endParaRPr lang="ru-RU" altLang="uk-UA" b="1" dirty="0">
              <a:effectLst>
                <a:outerShdw blurRad="38100" dist="38100" dir="2700000" algn="tl">
                  <a:srgbClr val="000000"/>
                </a:outerShdw>
              </a:effectLst>
            </a:endParaRPr>
          </a:p>
        </p:txBody>
      </p:sp>
      <p:sp>
        <p:nvSpPr>
          <p:cNvPr id="143366" name="Rectangle 6">
            <a:extLst>
              <a:ext uri="{FF2B5EF4-FFF2-40B4-BE49-F238E27FC236}">
                <a16:creationId xmlns:a16="http://schemas.microsoft.com/office/drawing/2014/main" id="{561DE5EB-4B13-46F8-A0EC-063DCCF35BB2}"/>
              </a:ext>
            </a:extLst>
          </p:cNvPr>
          <p:cNvSpPr>
            <a:spLocks noChangeArrowheads="1"/>
          </p:cNvSpPr>
          <p:nvPr/>
        </p:nvSpPr>
        <p:spPr bwMode="auto">
          <a:xfrm>
            <a:off x="1234859" y="3659049"/>
            <a:ext cx="2736850" cy="2952750"/>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endParaRPr lang="uk-UA"/>
          </a:p>
        </p:txBody>
      </p:sp>
      <p:sp>
        <p:nvSpPr>
          <p:cNvPr id="143367" name="Text Box 7">
            <a:extLst>
              <a:ext uri="{FF2B5EF4-FFF2-40B4-BE49-F238E27FC236}">
                <a16:creationId xmlns:a16="http://schemas.microsoft.com/office/drawing/2014/main" id="{5DB93898-F41B-4C4C-BFB6-F26984DC170B}"/>
              </a:ext>
            </a:extLst>
          </p:cNvPr>
          <p:cNvSpPr txBox="1">
            <a:spLocks noChangeArrowheads="1"/>
          </p:cNvSpPr>
          <p:nvPr/>
        </p:nvSpPr>
        <p:spPr bwMode="auto">
          <a:xfrm>
            <a:off x="1236447" y="3783783"/>
            <a:ext cx="280828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sz="2000" b="1" dirty="0">
                <a:effectLst>
                  <a:outerShdw blurRad="38100" dist="38100" dir="2700000" algn="tl">
                    <a:srgbClr val="000000"/>
                  </a:outerShdw>
                </a:effectLst>
              </a:rPr>
              <a:t>небезпека для всього живого, що опинилося на забрудненій місцевості (загибель людей, тварин, знищення посівів та ін.)</a:t>
            </a:r>
            <a:endParaRPr lang="ru-RU" altLang="uk-UA" sz="2000" b="1" dirty="0">
              <a:effectLst>
                <a:outerShdw blurRad="38100" dist="38100" dir="2700000" algn="tl">
                  <a:srgbClr val="000000"/>
                </a:outerShdw>
              </a:effectLst>
            </a:endParaRPr>
          </a:p>
        </p:txBody>
      </p:sp>
      <p:sp>
        <p:nvSpPr>
          <p:cNvPr id="143368" name="AutoShape 8">
            <a:extLst>
              <a:ext uri="{FF2B5EF4-FFF2-40B4-BE49-F238E27FC236}">
                <a16:creationId xmlns:a16="http://schemas.microsoft.com/office/drawing/2014/main" id="{B57BA6C6-9C4E-496D-A240-A9D76FE9CD58}"/>
              </a:ext>
            </a:extLst>
          </p:cNvPr>
          <p:cNvSpPr>
            <a:spLocks noChangeArrowheads="1"/>
          </p:cNvSpPr>
          <p:nvPr/>
        </p:nvSpPr>
        <p:spPr bwMode="auto">
          <a:xfrm>
            <a:off x="7896225" y="2113685"/>
            <a:ext cx="3167063" cy="1008063"/>
          </a:xfrm>
          <a:prstGeom prst="wedgeEllipseCallout">
            <a:avLst>
              <a:gd name="adj1" fmla="val 24935"/>
              <a:gd name="adj2" fmla="val 90630"/>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uk-UA" altLang="uk-UA"/>
          </a:p>
        </p:txBody>
      </p:sp>
      <p:sp>
        <p:nvSpPr>
          <p:cNvPr id="143369" name="Text Box 9">
            <a:extLst>
              <a:ext uri="{FF2B5EF4-FFF2-40B4-BE49-F238E27FC236}">
                <a16:creationId xmlns:a16="http://schemas.microsoft.com/office/drawing/2014/main" id="{11106540-BDBF-4072-B325-AF0D8A1692C2}"/>
              </a:ext>
            </a:extLst>
          </p:cNvPr>
          <p:cNvSpPr txBox="1">
            <a:spLocks noChangeArrowheads="1"/>
          </p:cNvSpPr>
          <p:nvPr/>
        </p:nvSpPr>
        <p:spPr bwMode="auto">
          <a:xfrm>
            <a:off x="8646790" y="2259014"/>
            <a:ext cx="2016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b="1" dirty="0">
                <a:effectLst>
                  <a:outerShdw blurRad="38100" dist="38100" dir="2700000" algn="tl">
                    <a:srgbClr val="000000"/>
                  </a:outerShdw>
                </a:effectLst>
              </a:rPr>
              <a:t> Атомних</a:t>
            </a:r>
          </a:p>
          <a:p>
            <a:pPr algn="ctr">
              <a:spcBef>
                <a:spcPct val="50000"/>
              </a:spcBef>
            </a:pPr>
            <a:r>
              <a:rPr lang="uk-UA" altLang="uk-UA" b="1" dirty="0">
                <a:effectLst>
                  <a:outerShdw blurRad="38100" dist="38100" dir="2700000" algn="tl">
                    <a:srgbClr val="000000"/>
                  </a:outerShdw>
                </a:effectLst>
              </a:rPr>
              <a:t>вибух</a:t>
            </a:r>
            <a:endParaRPr lang="ru-RU" altLang="uk-UA" b="1" dirty="0">
              <a:effectLst>
                <a:outerShdw blurRad="38100" dist="38100" dir="2700000" algn="tl">
                  <a:srgbClr val="000000"/>
                </a:outerShdw>
              </a:effectLst>
            </a:endParaRPr>
          </a:p>
        </p:txBody>
      </p:sp>
      <p:sp>
        <p:nvSpPr>
          <p:cNvPr id="143370" name="Rectangle 10">
            <a:extLst>
              <a:ext uri="{FF2B5EF4-FFF2-40B4-BE49-F238E27FC236}">
                <a16:creationId xmlns:a16="http://schemas.microsoft.com/office/drawing/2014/main" id="{E4FB6BC2-FD71-4198-92CD-DBCCB149578F}"/>
              </a:ext>
            </a:extLst>
          </p:cNvPr>
          <p:cNvSpPr>
            <a:spLocks noChangeArrowheads="1"/>
          </p:cNvSpPr>
          <p:nvPr/>
        </p:nvSpPr>
        <p:spPr bwMode="auto">
          <a:xfrm>
            <a:off x="8596245" y="3574256"/>
            <a:ext cx="2806700" cy="2954337"/>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143371" name="Text Box 11">
            <a:extLst>
              <a:ext uri="{FF2B5EF4-FFF2-40B4-BE49-F238E27FC236}">
                <a16:creationId xmlns:a16="http://schemas.microsoft.com/office/drawing/2014/main" id="{D15AC0E0-DED4-42D8-84C9-F0823340176A}"/>
              </a:ext>
            </a:extLst>
          </p:cNvPr>
          <p:cNvSpPr txBox="1">
            <a:spLocks noChangeArrowheads="1"/>
          </p:cNvSpPr>
          <p:nvPr/>
        </p:nvSpPr>
        <p:spPr bwMode="auto">
          <a:xfrm>
            <a:off x="8594657" y="4096544"/>
            <a:ext cx="27368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hlink"/>
              </a:buClr>
              <a:buFont typeface="Wingdings" panose="05000000000000000000" pitchFamily="2" charset="2"/>
              <a:buNone/>
            </a:pPr>
            <a:r>
              <a:rPr lang="uk-UA" altLang="uk-UA" sz="2000" b="1" dirty="0">
                <a:effectLst>
                  <a:outerShdw blurRad="38100" dist="38100" dir="2700000" algn="tl">
                    <a:srgbClr val="000000"/>
                  </a:outerShdw>
                </a:effectLst>
              </a:rPr>
              <a:t>виникнення сильних руйнувань на значній території.</a:t>
            </a:r>
            <a:endParaRPr lang="ru-RU" altLang="uk-UA" sz="2000" b="1" dirty="0">
              <a:effectLst>
                <a:outerShdw blurRad="38100" dist="38100" dir="2700000" algn="tl">
                  <a:srgbClr val="000000"/>
                </a:outerShdw>
              </a:effectLst>
            </a:endParaRPr>
          </a:p>
          <a:p>
            <a:pPr>
              <a:spcBef>
                <a:spcPct val="50000"/>
              </a:spcBef>
            </a:pPr>
            <a:endParaRPr lang="ru-RU" altLang="uk-UA" sz="2000" dirty="0"/>
          </a:p>
        </p:txBody>
      </p:sp>
      <p:sp>
        <p:nvSpPr>
          <p:cNvPr id="143375" name="Rectangle 15">
            <a:extLst>
              <a:ext uri="{FF2B5EF4-FFF2-40B4-BE49-F238E27FC236}">
                <a16:creationId xmlns:a16="http://schemas.microsoft.com/office/drawing/2014/main" id="{180802B9-7A8B-4E90-AC10-816744C5F005}"/>
              </a:ext>
            </a:extLst>
          </p:cNvPr>
          <p:cNvSpPr>
            <a:spLocks noChangeArrowheads="1"/>
          </p:cNvSpPr>
          <p:nvPr/>
        </p:nvSpPr>
        <p:spPr bwMode="auto">
          <a:xfrm>
            <a:off x="2150686" y="246201"/>
            <a:ext cx="8532812" cy="836613"/>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r>
              <a:rPr lang="uk-UA" altLang="uk-UA" sz="3600" b="1" dirty="0"/>
              <a:t>РАДІАЦІЙНА НЕБЕЗПЕКА</a:t>
            </a:r>
            <a:endParaRPr lang="ru-RU" altLang="uk-UA" sz="3600" b="1" dirty="0"/>
          </a:p>
        </p:txBody>
      </p:sp>
      <p:pic>
        <p:nvPicPr>
          <p:cNvPr id="143376" name="Picture 16">
            <a:extLst>
              <a:ext uri="{FF2B5EF4-FFF2-40B4-BE49-F238E27FC236}">
                <a16:creationId xmlns:a16="http://schemas.microsoft.com/office/drawing/2014/main" id="{FC302CC6-ACBF-4494-9C7B-5291BBC88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3141663"/>
            <a:ext cx="2951162" cy="1909762"/>
          </a:xfrm>
          <a:prstGeom prst="rect">
            <a:avLst/>
          </a:prstGeom>
          <a:noFill/>
          <a:extLst>
            <a:ext uri="{909E8E84-426E-40DD-AFC4-6F175D3DCCD1}">
              <a14:hiddenFill xmlns:a14="http://schemas.microsoft.com/office/drawing/2010/main">
                <a:solidFill>
                  <a:srgbClr val="FFFFFF"/>
                </a:solidFill>
              </a14:hiddenFill>
            </a:ext>
          </a:extLst>
        </p:spPr>
      </p:pic>
      <p:pic>
        <p:nvPicPr>
          <p:cNvPr id="143377" name="Picture 17">
            <a:extLst>
              <a:ext uri="{FF2B5EF4-FFF2-40B4-BE49-F238E27FC236}">
                <a16:creationId xmlns:a16="http://schemas.microsoft.com/office/drawing/2014/main" id="{B82E85B5-2238-4F57-ADBF-4F8FC16E2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5043488"/>
            <a:ext cx="2952750" cy="1814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5E1F99-30BF-465D-976A-1AC920F00297}"/>
              </a:ext>
            </a:extLst>
          </p:cNvPr>
          <p:cNvSpPr>
            <a:spLocks noGrp="1"/>
          </p:cNvSpPr>
          <p:nvPr>
            <p:ph type="title"/>
          </p:nvPr>
        </p:nvSpPr>
        <p:spPr/>
        <p:txBody>
          <a:bodyPr>
            <a:normAutofit fontScale="90000"/>
          </a:bodyPr>
          <a:lstStyle/>
          <a:p>
            <a:pPr algn="ctr"/>
            <a:r>
              <a:rPr lang="uk-UA" altLang="uk-UA" sz="4400" b="1" dirty="0">
                <a:solidFill>
                  <a:srgbClr val="C00000"/>
                </a:solidFill>
                <a:latin typeface="Arial" panose="020B0604020202020204" pitchFamily="34" charset="0"/>
                <a:cs typeface="Arial" panose="020B0604020202020204" pitchFamily="34" charset="0"/>
              </a:rPr>
              <a:t>ДІЇ У ВИПАДКУ РАПТОВОГО ВИНИКНЕННЯ РАДІАЦІЙНОЇ НЕБЕЗПЕКИ</a:t>
            </a:r>
            <a:endParaRPr lang="uk-UA" dirty="0">
              <a:solidFill>
                <a:srgbClr val="C00000"/>
              </a:solidFill>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2695D447-B04F-457B-AC2F-357A752EB574}"/>
              </a:ext>
            </a:extLst>
          </p:cNvPr>
          <p:cNvSpPr>
            <a:spLocks noGrp="1"/>
          </p:cNvSpPr>
          <p:nvPr>
            <p:ph idx="1"/>
          </p:nvPr>
        </p:nvSpPr>
        <p:spPr/>
        <p:txBody>
          <a:bodyPr/>
          <a:lstStyle/>
          <a:p>
            <a:pPr>
              <a:buFontTx/>
              <a:buChar char="•"/>
            </a:pPr>
            <a:r>
              <a:rPr lang="uk-UA" altLang="uk-UA" sz="2800" b="1" dirty="0"/>
              <a:t>При </a:t>
            </a:r>
            <a:r>
              <a:rPr lang="uk-UA" altLang="uk-UA" sz="2800" b="1" dirty="0" err="1"/>
              <a:t>одериманні</a:t>
            </a:r>
            <a:r>
              <a:rPr lang="uk-UA" altLang="uk-UA" sz="2800" b="1" dirty="0"/>
              <a:t> повідомлення про радіаційну небезпеку негайно сховатись у будинку. Стіни дерев'яного будинку послаблюють іонізуюче випромінювання в 2 рази, цегляного - у 10 разів; заглиблені укриття (підвали): з покриттям із дерева - у 7 разів, з покриттям із цегли або бетону - у 40 -100 разів.</a:t>
            </a:r>
          </a:p>
          <a:p>
            <a:r>
              <a:rPr lang="uk-UA" altLang="uk-UA" sz="2800" b="1" dirty="0"/>
              <a:t>Уникайте паніки. Слухайте повідомлення органів влади з питань надзвичайних ситуацій.</a:t>
            </a:r>
          </a:p>
          <a:p>
            <a:r>
              <a:rPr lang="uk-UA" altLang="uk-UA" sz="2800" b="1" dirty="0" err="1"/>
              <a:t>Зменшіть</a:t>
            </a:r>
            <a:r>
              <a:rPr lang="uk-UA" altLang="uk-UA" sz="2800" b="1" dirty="0"/>
              <a:t> можливість проникнення радіаційних речовин в приміщення.</a:t>
            </a:r>
            <a:endParaRPr lang="ru-RU" altLang="uk-UA" sz="2800" b="1" dirty="0"/>
          </a:p>
          <a:p>
            <a:endParaRPr lang="uk-UA" dirty="0"/>
          </a:p>
        </p:txBody>
      </p:sp>
    </p:spTree>
    <p:extLst>
      <p:ext uri="{BB962C8B-B14F-4D97-AF65-F5344CB8AC3E}">
        <p14:creationId xmlns:p14="http://schemas.microsoft.com/office/powerpoint/2010/main" val="334687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C67F2F-354D-4C9C-BDA5-FD64325BAE77}"/>
              </a:ext>
            </a:extLst>
          </p:cNvPr>
          <p:cNvSpPr>
            <a:spLocks noGrp="1"/>
          </p:cNvSpPr>
          <p:nvPr>
            <p:ph type="title"/>
          </p:nvPr>
        </p:nvSpPr>
        <p:spPr/>
        <p:txBody>
          <a:bodyPr>
            <a:normAutofit fontScale="90000"/>
          </a:bodyPr>
          <a:lstStyle/>
          <a:p>
            <a:pPr algn="ctr"/>
            <a:r>
              <a:rPr lang="uk-UA" altLang="uk-UA" sz="4000" b="1" dirty="0">
                <a:solidFill>
                  <a:srgbClr val="C00000"/>
                </a:solidFill>
                <a:latin typeface="Arial" panose="020B0604020202020204" pitchFamily="34" charset="0"/>
                <a:cs typeface="Arial" panose="020B0604020202020204" pitchFamily="34" charset="0"/>
              </a:rPr>
              <a:t>ДІЇ У ВИПАДКУ РАПТОВОГО ВИНИКНЕННЯ РАДІАЦІЙНОЇ НЕБЕЗПЕКИ </a:t>
            </a:r>
            <a:r>
              <a:rPr lang="uk-UA" altLang="uk-UA" sz="3200" b="1" i="1" dirty="0"/>
              <a:t>( продовження)</a:t>
            </a:r>
            <a:endParaRPr lang="uk-UA" sz="3200" i="1" dirty="0"/>
          </a:p>
        </p:txBody>
      </p:sp>
      <p:sp>
        <p:nvSpPr>
          <p:cNvPr id="3" name="Місце для вмісту 2">
            <a:extLst>
              <a:ext uri="{FF2B5EF4-FFF2-40B4-BE49-F238E27FC236}">
                <a16:creationId xmlns:a16="http://schemas.microsoft.com/office/drawing/2014/main" id="{EBD9F6C4-A042-4C4B-A105-38C1C165FE04}"/>
              </a:ext>
            </a:extLst>
          </p:cNvPr>
          <p:cNvSpPr>
            <a:spLocks noGrp="1"/>
          </p:cNvSpPr>
          <p:nvPr>
            <p:ph idx="1"/>
          </p:nvPr>
        </p:nvSpPr>
        <p:spPr/>
        <p:txBody>
          <a:bodyPr/>
          <a:lstStyle/>
          <a:p>
            <a:r>
              <a:rPr lang="uk-UA" altLang="uk-UA" b="1" dirty="0"/>
              <a:t>Проведіть йодну профілактику. </a:t>
            </a:r>
            <a:r>
              <a:rPr lang="uk-UA" altLang="uk-UA" dirty="0"/>
              <a:t>Йодистий калій вживати після їжі разом з чаєм, соком або водою І раз на день протягом 7 діб: дітям до двох років - по 0,040 г на один прийом; дітям від двох років та дорослим - по 0,125 г на один прийом. Водно-спиртовий розчин йоду приймати після їжі 3 рази на день протягом 7 діб: дітям до двох років - по 1-2 краплі 5% настоянки на 100 мл мошка (консервованого) або годувальної суміші; дітям від двох років та дорослим - по 3-5 крапель на стакан молока або води. Наносити на поверхню кінцівок рук настоянку йолу у вигляді сітки 1 раз на день протягом 7 діб.</a:t>
            </a:r>
          </a:p>
          <a:p>
            <a:endParaRPr lang="uk-UA" dirty="0"/>
          </a:p>
        </p:txBody>
      </p:sp>
    </p:spTree>
    <p:extLst>
      <p:ext uri="{BB962C8B-B14F-4D97-AF65-F5344CB8AC3E}">
        <p14:creationId xmlns:p14="http://schemas.microsoft.com/office/powerpoint/2010/main" val="192552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B41704-FB15-42DA-8915-3CF634F2BA1A}"/>
              </a:ext>
            </a:extLst>
          </p:cNvPr>
          <p:cNvSpPr>
            <a:spLocks noGrp="1"/>
          </p:cNvSpPr>
          <p:nvPr>
            <p:ph type="title"/>
          </p:nvPr>
        </p:nvSpPr>
        <p:spPr/>
        <p:txBody>
          <a:bodyPr/>
          <a:lstStyle/>
          <a:p>
            <a:pPr algn="ctr"/>
            <a:r>
              <a:rPr lang="uk-UA" b="1" dirty="0">
                <a:solidFill>
                  <a:srgbClr val="C00000"/>
                </a:solidFill>
                <a:latin typeface="Arial" panose="020B0604020202020204" pitchFamily="34" charset="0"/>
                <a:cs typeface="Arial" panose="020B0604020202020204" pitchFamily="34" charset="0"/>
              </a:rPr>
              <a:t>ПЛАН ЗАНЯТТЯ</a:t>
            </a:r>
          </a:p>
        </p:txBody>
      </p:sp>
      <p:sp>
        <p:nvSpPr>
          <p:cNvPr id="3" name="Місце для вмісту 2">
            <a:extLst>
              <a:ext uri="{FF2B5EF4-FFF2-40B4-BE49-F238E27FC236}">
                <a16:creationId xmlns:a16="http://schemas.microsoft.com/office/drawing/2014/main" id="{71D37586-21B7-4D31-98D2-F6317A97B2BE}"/>
              </a:ext>
            </a:extLst>
          </p:cNvPr>
          <p:cNvSpPr>
            <a:spLocks noGrp="1"/>
          </p:cNvSpPr>
          <p:nvPr>
            <p:ph idx="1"/>
          </p:nvPr>
        </p:nvSpPr>
        <p:spPr/>
        <p:txBody>
          <a:bodyPr>
            <a:normAutofit/>
          </a:bodyPr>
          <a:lstStyle/>
          <a:p>
            <a:pPr>
              <a:lnSpc>
                <a:spcPct val="90000"/>
              </a:lnSpc>
              <a:buFont typeface="Wingdings" panose="05000000000000000000" pitchFamily="2" charset="2"/>
              <a:buNone/>
            </a:pPr>
            <a:r>
              <a:rPr lang="en-US" altLang="uk-UA" sz="3600" b="1" dirty="0"/>
              <a:t>1</a:t>
            </a:r>
            <a:r>
              <a:rPr lang="uk-UA" altLang="uk-UA" sz="3600" b="1" dirty="0"/>
              <a:t>. Найтиповіші </a:t>
            </a:r>
            <a:r>
              <a:rPr lang="uk-UA" altLang="uk-UA" sz="3600" b="1" dirty="0" err="1"/>
              <a:t>уражальні</a:t>
            </a:r>
            <a:r>
              <a:rPr lang="uk-UA" altLang="uk-UA" sz="3600" b="1" dirty="0"/>
              <a:t> чинники надзвичайних ситуацій на хімічно небезпечних об'єктах. Способи захисту від дії небезпечних хімічних речовин (НХР). </a:t>
            </a:r>
          </a:p>
          <a:p>
            <a:pPr>
              <a:lnSpc>
                <a:spcPct val="90000"/>
              </a:lnSpc>
              <a:buFont typeface="Wingdings" panose="05000000000000000000" pitchFamily="2" charset="2"/>
              <a:buNone/>
            </a:pPr>
            <a:r>
              <a:rPr lang="uk-UA" altLang="uk-UA" sz="3600" b="1" dirty="0"/>
              <a:t>2. Основні типові </a:t>
            </a:r>
            <a:r>
              <a:rPr lang="uk-UA" altLang="uk-UA" sz="3600" b="1" dirty="0" err="1"/>
              <a:t>уражальні</a:t>
            </a:r>
            <a:r>
              <a:rPr lang="uk-UA" altLang="uk-UA" sz="3600" b="1" dirty="0"/>
              <a:t> чинники у разі надзвичайних ситуацій на радіаційно небезпечних об'єктах. Способи захисту від дії радіоактивних речовин.</a:t>
            </a:r>
            <a:endParaRPr lang="uk-UA" sz="3600" dirty="0"/>
          </a:p>
        </p:txBody>
      </p:sp>
    </p:spTree>
    <p:extLst>
      <p:ext uri="{BB962C8B-B14F-4D97-AF65-F5344CB8AC3E}">
        <p14:creationId xmlns:p14="http://schemas.microsoft.com/office/powerpoint/2010/main" val="67999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3185A-9F44-4C70-B210-3C775CCB4D0D}"/>
              </a:ext>
            </a:extLst>
          </p:cNvPr>
          <p:cNvSpPr>
            <a:spLocks noGrp="1"/>
          </p:cNvSpPr>
          <p:nvPr>
            <p:ph type="title"/>
          </p:nvPr>
        </p:nvSpPr>
        <p:spPr/>
        <p:txBody>
          <a:bodyPr>
            <a:normAutofit fontScale="90000"/>
          </a:bodyPr>
          <a:lstStyle/>
          <a:p>
            <a:pPr algn="ctr"/>
            <a:r>
              <a:rPr lang="uk-UA" altLang="uk-UA" sz="4000" b="1" dirty="0">
                <a:solidFill>
                  <a:srgbClr val="C00000"/>
                </a:solidFill>
                <a:latin typeface="Arial" panose="020B0604020202020204" pitchFamily="34" charset="0"/>
                <a:cs typeface="Arial" panose="020B0604020202020204" pitchFamily="34" charset="0"/>
              </a:rPr>
              <a:t>ДІЇ У ВИПАДКУ РАПТОВОГО ВИНИКНЕННЯ РАДІАЦІЙНОЇ НЕБЕЗПЕКИ </a:t>
            </a:r>
            <a:r>
              <a:rPr lang="uk-UA" altLang="uk-UA" sz="4400" b="1" i="1" dirty="0"/>
              <a:t>( продовження)</a:t>
            </a:r>
            <a:endParaRPr lang="uk-UA" dirty="0"/>
          </a:p>
        </p:txBody>
      </p:sp>
      <p:sp>
        <p:nvSpPr>
          <p:cNvPr id="3" name="Місце для вмісту 2">
            <a:extLst>
              <a:ext uri="{FF2B5EF4-FFF2-40B4-BE49-F238E27FC236}">
                <a16:creationId xmlns:a16="http://schemas.microsoft.com/office/drawing/2014/main" id="{3A7E93A0-B411-455D-A023-73E71AE9ADD2}"/>
              </a:ext>
            </a:extLst>
          </p:cNvPr>
          <p:cNvSpPr>
            <a:spLocks noGrp="1"/>
          </p:cNvSpPr>
          <p:nvPr>
            <p:ph idx="1"/>
          </p:nvPr>
        </p:nvSpPr>
        <p:spPr/>
        <p:txBody>
          <a:bodyPr>
            <a:normAutofit fontScale="92500" lnSpcReduction="10000"/>
          </a:bodyPr>
          <a:lstStyle/>
          <a:p>
            <a:r>
              <a:rPr lang="uk-UA" altLang="uk-UA" b="1" dirty="0">
                <a:effectLst>
                  <a:outerShdw blurRad="38100" dist="38100" dir="2700000" algn="tl">
                    <a:srgbClr val="000000"/>
                  </a:outerShdw>
                </a:effectLst>
              </a:rPr>
              <a:t> </a:t>
            </a:r>
            <a:r>
              <a:rPr lang="uk-UA" altLang="uk-UA" b="1" dirty="0">
                <a:solidFill>
                  <a:srgbClr val="000000"/>
                </a:solidFill>
                <a:effectLst>
                  <a:outerShdw blurRad="38100" dist="38100" dir="2700000" algn="tl">
                    <a:srgbClr val="FFFFFF"/>
                  </a:outerShdw>
                </a:effectLst>
              </a:rPr>
              <a:t>Уточніть місце початку евакуації, попередьте сусідів, допоможіть дітям, інвалідам та людям похилого віку. Вони підлягають евакуації в першу чергу.</a:t>
            </a:r>
          </a:p>
          <a:p>
            <a:r>
              <a:rPr lang="uk-UA" altLang="uk-UA" sz="2800" b="1" dirty="0">
                <a:solidFill>
                  <a:srgbClr val="000000"/>
                </a:solidFill>
              </a:rPr>
              <a:t>Швидко </a:t>
            </a:r>
            <a:r>
              <a:rPr lang="uk-UA" altLang="uk-UA" sz="2800" b="1" dirty="0" err="1">
                <a:solidFill>
                  <a:srgbClr val="000000"/>
                </a:solidFill>
              </a:rPr>
              <a:t>зберіть</a:t>
            </a:r>
            <a:r>
              <a:rPr lang="uk-UA" altLang="uk-UA" sz="2800" b="1" dirty="0">
                <a:solidFill>
                  <a:srgbClr val="000000"/>
                </a:solidFill>
              </a:rPr>
              <a:t> необхідні документи, цінності, ліки, продукти, запас питної води, найпростіші засоби санітарної обробки та </a:t>
            </a:r>
            <a:r>
              <a:rPr lang="uk-UA" altLang="uk-UA" sz="2800" b="1" dirty="0"/>
              <a:t>інші необхідні вам речі у герметичну валізу.</a:t>
            </a:r>
          </a:p>
          <a:p>
            <a:r>
              <a:rPr lang="uk-UA" altLang="uk-UA" b="1" dirty="0"/>
              <a:t>По   можливості   негайно   </a:t>
            </a:r>
            <a:r>
              <a:rPr lang="uk-UA" altLang="uk-UA" b="1" dirty="0" err="1"/>
              <a:t>залишіть</a:t>
            </a:r>
            <a:r>
              <a:rPr lang="uk-UA" altLang="uk-UA" b="1" dirty="0"/>
              <a:t>   зону  радіоактивного забруднення.</a:t>
            </a:r>
          </a:p>
          <a:p>
            <a:r>
              <a:rPr lang="uk-UA" altLang="uk-UA" b="1" dirty="0"/>
              <a:t>Перед виходом з будинку вимкніть джерела </a:t>
            </a:r>
            <a:r>
              <a:rPr lang="uk-UA" altLang="uk-UA" b="1" dirty="0" err="1"/>
              <a:t>електро</a:t>
            </a:r>
            <a:r>
              <a:rPr lang="uk-UA" altLang="uk-UA" b="1" dirty="0"/>
              <a:t>-, водо- і газопостачання, візьміть підготовлені речі, одягніть протигаз (респіратор, </a:t>
            </a:r>
            <a:r>
              <a:rPr lang="uk-UA" altLang="uk-UA" b="1" dirty="0" err="1"/>
              <a:t>ватно</a:t>
            </a:r>
            <a:r>
              <a:rPr lang="uk-UA" altLang="uk-UA" b="1" dirty="0"/>
              <a:t>-марлеву пов'язку), верхній одяг (плащ. пальто, накидка), гумові чоботи.</a:t>
            </a:r>
            <a:endParaRPr lang="ru-RU" altLang="uk-UA" b="1" dirty="0"/>
          </a:p>
          <a:p>
            <a:endParaRPr lang="uk-UA" altLang="uk-UA" b="1" dirty="0"/>
          </a:p>
          <a:p>
            <a:endParaRPr lang="uk-UA" dirty="0"/>
          </a:p>
        </p:txBody>
      </p:sp>
    </p:spTree>
    <p:extLst>
      <p:ext uri="{BB962C8B-B14F-4D97-AF65-F5344CB8AC3E}">
        <p14:creationId xmlns:p14="http://schemas.microsoft.com/office/powerpoint/2010/main" val="267097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9F29AD-F315-43D0-96F0-3F5E510D0041}"/>
              </a:ext>
            </a:extLst>
          </p:cNvPr>
          <p:cNvSpPr>
            <a:spLocks noGrp="1"/>
          </p:cNvSpPr>
          <p:nvPr>
            <p:ph type="title"/>
          </p:nvPr>
        </p:nvSpPr>
        <p:spPr/>
        <p:txBody>
          <a:bodyPr>
            <a:normAutofit fontScale="90000"/>
          </a:bodyPr>
          <a:lstStyle/>
          <a:p>
            <a:pPr algn="ctr"/>
            <a:r>
              <a:rPr lang="uk-UA" altLang="uk-UA" sz="4000" b="1" dirty="0">
                <a:solidFill>
                  <a:srgbClr val="C00000"/>
                </a:solidFill>
                <a:latin typeface="Arial" panose="020B0604020202020204" pitchFamily="34" charset="0"/>
                <a:cs typeface="Arial" panose="020B0604020202020204" pitchFamily="34" charset="0"/>
              </a:rPr>
              <a:t>ДІЇ У ВИПАДКУ РАПТОВОГО ВИНИКНЕННЯ РАДІАЦІЙНОЇ НЕБЕЗПЕКИ </a:t>
            </a:r>
            <a:r>
              <a:rPr lang="uk-UA" altLang="uk-UA" sz="4400" b="1" i="1" dirty="0"/>
              <a:t>( продовження)</a:t>
            </a:r>
            <a:endParaRPr lang="uk-UA" dirty="0"/>
          </a:p>
        </p:txBody>
      </p:sp>
      <p:sp>
        <p:nvSpPr>
          <p:cNvPr id="3" name="Місце для вмісту 2">
            <a:extLst>
              <a:ext uri="{FF2B5EF4-FFF2-40B4-BE49-F238E27FC236}">
                <a16:creationId xmlns:a16="http://schemas.microsoft.com/office/drawing/2014/main" id="{C445A80E-02AA-4980-A47E-9C7C2FC3BFFD}"/>
              </a:ext>
            </a:extLst>
          </p:cNvPr>
          <p:cNvSpPr>
            <a:spLocks noGrp="1"/>
          </p:cNvSpPr>
          <p:nvPr>
            <p:ph idx="1"/>
          </p:nvPr>
        </p:nvSpPr>
        <p:spPr/>
        <p:txBody>
          <a:bodyPr>
            <a:normAutofit fontScale="92500" lnSpcReduction="20000"/>
          </a:bodyPr>
          <a:lstStyle/>
          <a:p>
            <a:pPr algn="just">
              <a:buFontTx/>
              <a:buChar char="•"/>
            </a:pPr>
            <a:r>
              <a:rPr lang="uk-UA" altLang="uk-UA" sz="2800" b="1" dirty="0">
                <a:solidFill>
                  <a:srgbClr val="000000"/>
                </a:solidFill>
              </a:rPr>
              <a:t>По прибуттю на нове місця перебування проведіть дезактивацію засобів захисту, одягу, взуття та санітарну обробку шкіри на спеціально обладнаному пункті або ж самостійно (зняти верхній одяг, ставши спиною проти вітру, витрясти його; повісити одяг на перекладину, віником або щіткою </a:t>
            </a:r>
            <a:r>
              <a:rPr lang="uk-UA" altLang="uk-UA" sz="2800" b="1" dirty="0" err="1">
                <a:solidFill>
                  <a:srgbClr val="000000"/>
                </a:solidFill>
              </a:rPr>
              <a:t>змести</a:t>
            </a:r>
            <a:r>
              <a:rPr lang="uk-UA" altLang="uk-UA" sz="2800" b="1" dirty="0">
                <a:solidFill>
                  <a:srgbClr val="000000"/>
                </a:solidFill>
              </a:rPr>
              <a:t> з нього радіоактивний пил та вимити водою; обробити відкриті ділянки шкіри водою або розчином (типу ІПП-8), який буде виданий кожному.  Для обробки шкіри можна використовувати марлю чи просто рушники.</a:t>
            </a:r>
          </a:p>
          <a:p>
            <a:pPr algn="just"/>
            <a:r>
              <a:rPr lang="uk-UA" altLang="uk-UA" sz="2800" b="1" dirty="0">
                <a:solidFill>
                  <a:srgbClr val="000000"/>
                </a:solidFill>
              </a:rPr>
              <a:t>Дізнайтеся у місцевих органів державної влади адреси організацій, що відповідають за надання допомоги потерпілому населенню.</a:t>
            </a:r>
          </a:p>
          <a:p>
            <a:pPr algn="just"/>
            <a:r>
              <a:rPr lang="uk-UA" altLang="uk-UA" sz="2800" b="1" dirty="0">
                <a:solidFill>
                  <a:srgbClr val="000000"/>
                </a:solidFill>
              </a:rPr>
              <a:t>Використовуйте для харчування лише продукти, що зберігалися у зачинених приміщеннях, консервацію і не зазнали радіоактивного забруднення; не вживайте овочі, які росли на забрудненому  ґрунті .</a:t>
            </a:r>
            <a:endParaRPr lang="ru-RU" altLang="uk-UA" sz="2800" b="1" dirty="0">
              <a:solidFill>
                <a:srgbClr val="000000"/>
              </a:solidFill>
            </a:endParaRPr>
          </a:p>
        </p:txBody>
      </p:sp>
    </p:spTree>
    <p:extLst>
      <p:ext uri="{BB962C8B-B14F-4D97-AF65-F5344CB8AC3E}">
        <p14:creationId xmlns:p14="http://schemas.microsoft.com/office/powerpoint/2010/main" val="123514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482535-1D12-46CB-847A-2367B40ED3EB}"/>
              </a:ext>
            </a:extLst>
          </p:cNvPr>
          <p:cNvSpPr>
            <a:spLocks noGrp="1"/>
          </p:cNvSpPr>
          <p:nvPr>
            <p:ph type="title"/>
          </p:nvPr>
        </p:nvSpPr>
        <p:spPr/>
        <p:txBody>
          <a:bodyPr>
            <a:normAutofit fontScale="90000"/>
          </a:bodyPr>
          <a:lstStyle/>
          <a:p>
            <a:r>
              <a:rPr lang="uk-UA" altLang="uk-UA" sz="4000" b="1" dirty="0">
                <a:solidFill>
                  <a:srgbClr val="C00000"/>
                </a:solidFill>
                <a:latin typeface="Arial" panose="020B0604020202020204" pitchFamily="34" charset="0"/>
                <a:cs typeface="Arial" panose="020B0604020202020204" pitchFamily="34" charset="0"/>
              </a:rPr>
              <a:t>ДІЇ У ВИПАДКУ РАПТОВОГО ВИНИКНЕННЯ РАДІАЦІЙНОЇ НЕБЕЗПЕКИ </a:t>
            </a:r>
            <a:r>
              <a:rPr lang="uk-UA" altLang="uk-UA" sz="4400" b="1" i="1" dirty="0"/>
              <a:t>( продовження)</a:t>
            </a:r>
            <a:endParaRPr lang="uk-UA" dirty="0"/>
          </a:p>
        </p:txBody>
      </p:sp>
      <p:sp>
        <p:nvSpPr>
          <p:cNvPr id="3" name="Місце для вмісту 2">
            <a:extLst>
              <a:ext uri="{FF2B5EF4-FFF2-40B4-BE49-F238E27FC236}">
                <a16:creationId xmlns:a16="http://schemas.microsoft.com/office/drawing/2014/main" id="{B7E3B902-7FB5-47C1-A135-695041A57F96}"/>
              </a:ext>
            </a:extLst>
          </p:cNvPr>
          <p:cNvSpPr>
            <a:spLocks noGrp="1"/>
          </p:cNvSpPr>
          <p:nvPr>
            <p:ph idx="1"/>
          </p:nvPr>
        </p:nvSpPr>
        <p:spPr/>
        <p:txBody>
          <a:bodyPr>
            <a:normAutofit fontScale="92500" lnSpcReduction="20000"/>
          </a:bodyPr>
          <a:lstStyle/>
          <a:p>
            <a:r>
              <a:rPr lang="uk-UA" altLang="uk-UA" sz="2800" b="1" dirty="0">
                <a:solidFill>
                  <a:srgbClr val="000000"/>
                </a:solidFill>
              </a:rPr>
              <a:t>не пийте молоко від корів, які </a:t>
            </a:r>
            <a:r>
              <a:rPr lang="uk-UA" altLang="uk-UA" sz="2800" b="1" dirty="0" err="1">
                <a:solidFill>
                  <a:srgbClr val="000000"/>
                </a:solidFill>
              </a:rPr>
              <a:t>пасуться</a:t>
            </a:r>
            <a:r>
              <a:rPr lang="uk-UA" altLang="uk-UA" sz="2800" b="1" dirty="0">
                <a:solidFill>
                  <a:srgbClr val="000000"/>
                </a:solidFill>
              </a:rPr>
              <a:t> на забруднених пасовиськах.</a:t>
            </a:r>
          </a:p>
          <a:p>
            <a:r>
              <a:rPr lang="uk-UA" altLang="uk-UA" sz="2800" b="1" dirty="0">
                <a:solidFill>
                  <a:srgbClr val="000000"/>
                </a:solidFill>
              </a:rPr>
              <a:t>Не пийте воду із відкритих джерел та із мереж водопо­стачання після офіційного оголошення радіаційної небезпеки, колодязі </a:t>
            </a:r>
            <a:r>
              <a:rPr lang="uk-UA" altLang="uk-UA" sz="2800" b="1" dirty="0" err="1">
                <a:solidFill>
                  <a:srgbClr val="000000"/>
                </a:solidFill>
              </a:rPr>
              <a:t>накрийте</a:t>
            </a:r>
            <a:r>
              <a:rPr lang="uk-UA" altLang="uk-UA" sz="2800" b="1" dirty="0">
                <a:solidFill>
                  <a:srgbClr val="000000"/>
                </a:solidFill>
              </a:rPr>
              <a:t>.</a:t>
            </a:r>
          </a:p>
          <a:p>
            <a:r>
              <a:rPr lang="uk-UA" altLang="uk-UA" sz="2800" b="1" dirty="0">
                <a:solidFill>
                  <a:srgbClr val="000000"/>
                </a:solidFill>
              </a:rPr>
              <a:t>Уникайте тривалого перебування на забрудненій території.</a:t>
            </a:r>
          </a:p>
          <a:p>
            <a:r>
              <a:rPr lang="uk-UA" altLang="uk-UA" sz="2800" b="1" dirty="0">
                <a:solidFill>
                  <a:srgbClr val="000000"/>
                </a:solidFill>
              </a:rPr>
              <a:t>У приміщеннях щодня робіть вологе прибирання бажано з використанням миючих засобів.</a:t>
            </a:r>
          </a:p>
          <a:p>
            <a:r>
              <a:rPr lang="uk-UA" altLang="uk-UA" sz="2800" b="1" dirty="0">
                <a:solidFill>
                  <a:srgbClr val="000000"/>
                </a:solidFill>
              </a:rPr>
              <a:t>У розі перебування на відкритій, забрудненій радіоактивними речовинами місцевості, обов'язково використовуйте засоби захисту для захисту органів дихання - протигаз, респіратор, </a:t>
            </a:r>
            <a:r>
              <a:rPr lang="uk-UA" altLang="uk-UA" sz="2800" b="1" dirty="0" err="1">
                <a:solidFill>
                  <a:srgbClr val="000000"/>
                </a:solidFill>
              </a:rPr>
              <a:t>ватно</a:t>
            </a:r>
            <a:r>
              <a:rPr lang="uk-UA" altLang="uk-UA" sz="2800" b="1" dirty="0">
                <a:solidFill>
                  <a:srgbClr val="000000"/>
                </a:solidFill>
              </a:rPr>
              <a:t>-марлеву чи проти пилову пов'язку, зволожену марлеву пов'язку, хустинка або будь-яку частина одягу; для захисту шкіри - спеціальний захисний одяг типу ОЗК, плащ з капюшоном, накидка, комбінезон, гумове взуття і рукавиці.</a:t>
            </a:r>
            <a:endParaRPr lang="ru-RU" altLang="uk-UA" sz="2800" b="1" dirty="0">
              <a:solidFill>
                <a:srgbClr val="000000"/>
              </a:solidFill>
            </a:endParaRPr>
          </a:p>
          <a:p>
            <a:endParaRPr lang="uk-UA" dirty="0"/>
          </a:p>
        </p:txBody>
      </p:sp>
    </p:spTree>
    <p:extLst>
      <p:ext uri="{BB962C8B-B14F-4D97-AF65-F5344CB8AC3E}">
        <p14:creationId xmlns:p14="http://schemas.microsoft.com/office/powerpoint/2010/main" val="145738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8E5E9B-CC0F-4CC9-9217-0B55B004A0A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CAA6527-4953-435C-B7BD-4A855AED1789}"/>
              </a:ext>
            </a:extLst>
          </p:cNvPr>
          <p:cNvSpPr>
            <a:spLocks noGrp="1"/>
          </p:cNvSpPr>
          <p:nvPr>
            <p:ph idx="1"/>
          </p:nvPr>
        </p:nvSpPr>
        <p:spPr/>
        <p:txBody>
          <a:bodyPr/>
          <a:lstStyle/>
          <a:p>
            <a:endParaRPr lang="uk-UA"/>
          </a:p>
        </p:txBody>
      </p:sp>
    </p:spTree>
    <p:extLst>
      <p:ext uri="{BB962C8B-B14F-4D97-AF65-F5344CB8AC3E}">
        <p14:creationId xmlns:p14="http://schemas.microsoft.com/office/powerpoint/2010/main" val="22300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41EAD2-CAB1-44EF-8521-9E38FAF2CF25}"/>
              </a:ext>
            </a:extLst>
          </p:cNvPr>
          <p:cNvSpPr txBox="1"/>
          <p:nvPr/>
        </p:nvSpPr>
        <p:spPr>
          <a:xfrm>
            <a:off x="1131376" y="1642821"/>
            <a:ext cx="10709329" cy="2800767"/>
          </a:xfrm>
          <a:prstGeom prst="rect">
            <a:avLst/>
          </a:prstGeom>
          <a:noFill/>
        </p:spPr>
        <p:txBody>
          <a:bodyPr wrap="square">
            <a:spAutoFit/>
          </a:bodyPr>
          <a:lstStyle/>
          <a:p>
            <a:pPr algn="ctr"/>
            <a:r>
              <a:rPr lang="uk-UA" altLang="uk-UA" sz="4400" b="1" dirty="0">
                <a:solidFill>
                  <a:srgbClr val="C00000"/>
                </a:solidFill>
              </a:rPr>
              <a:t>Найтиповіші </a:t>
            </a:r>
            <a:r>
              <a:rPr lang="uk-UA" altLang="uk-UA" sz="4400" b="1" dirty="0" err="1">
                <a:solidFill>
                  <a:srgbClr val="C00000"/>
                </a:solidFill>
              </a:rPr>
              <a:t>уражальні</a:t>
            </a:r>
            <a:r>
              <a:rPr lang="uk-UA" altLang="uk-UA" sz="4400" b="1" dirty="0">
                <a:solidFill>
                  <a:srgbClr val="C00000"/>
                </a:solidFill>
              </a:rPr>
              <a:t> чинники надзвичайних ситуацій на хімічно небезпечних об'єктах. Способи захисту від дії небезпечних хімічних речовин (НХР). </a:t>
            </a:r>
          </a:p>
        </p:txBody>
      </p:sp>
    </p:spTree>
    <p:extLst>
      <p:ext uri="{BB962C8B-B14F-4D97-AF65-F5344CB8AC3E}">
        <p14:creationId xmlns:p14="http://schemas.microsoft.com/office/powerpoint/2010/main" val="221433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07AA3-7BA4-4418-82DF-0FD04EE2F9AC}"/>
              </a:ext>
            </a:extLst>
          </p:cNvPr>
          <p:cNvSpPr>
            <a:spLocks noGrp="1"/>
          </p:cNvSpPr>
          <p:nvPr>
            <p:ph type="title"/>
          </p:nvPr>
        </p:nvSpPr>
        <p:spPr/>
        <p:txBody>
          <a:bodyPr>
            <a:normAutofit/>
          </a:bodyPr>
          <a:lstStyle/>
          <a:p>
            <a:r>
              <a:rPr lang="uk-UA" sz="4000" b="1" dirty="0">
                <a:solidFill>
                  <a:srgbClr val="C00000"/>
                </a:solidFill>
                <a:latin typeface="Arial" panose="020B0604020202020204" pitchFamily="34" charset="0"/>
                <a:cs typeface="Arial" panose="020B0604020202020204" pitchFamily="34" charset="0"/>
              </a:rPr>
              <a:t>ОСНОВНІ ТЕРМІНОЛОГІЧНІ ПОНЯТТЯ</a:t>
            </a:r>
            <a:endParaRPr lang="uk-UA" sz="4000" dirty="0">
              <a:solidFill>
                <a:srgbClr val="C00000"/>
              </a:solidFill>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1899819C-281B-49B4-BDF7-FF019BDFA5D0}"/>
              </a:ext>
            </a:extLst>
          </p:cNvPr>
          <p:cNvSpPr>
            <a:spLocks noGrp="1"/>
          </p:cNvSpPr>
          <p:nvPr>
            <p:ph idx="1"/>
          </p:nvPr>
        </p:nvSpPr>
        <p:spPr/>
        <p:txBody>
          <a:bodyPr/>
          <a:lstStyle/>
          <a:p>
            <a:pPr marL="0" indent="0">
              <a:buNone/>
            </a:pPr>
            <a:r>
              <a:rPr lang="uk-UA" altLang="uk-UA" sz="4000" b="1" dirty="0">
                <a:solidFill>
                  <a:srgbClr val="FF3300"/>
                </a:solidFill>
              </a:rPr>
              <a:t>Хімічна небезпека </a:t>
            </a:r>
            <a:r>
              <a:rPr lang="uk-UA" altLang="uk-UA" sz="4000" dirty="0">
                <a:solidFill>
                  <a:srgbClr val="FF3300"/>
                </a:solidFill>
                <a:effectLst>
                  <a:outerShdw blurRad="38100" dist="38100" dir="2700000" algn="tl">
                    <a:srgbClr val="000000"/>
                  </a:outerShdw>
                </a:effectLst>
              </a:rPr>
              <a:t>- </a:t>
            </a:r>
            <a:r>
              <a:rPr lang="uk-UA" altLang="uk-UA" sz="3200" dirty="0"/>
              <a:t>аварії (катастрофи) на підприємствах, транспорті та продуктопроводах, що можуть супроводжуватися викидом (виливом) в атмосферу І на прилеглу територію сильнодіючих отруйних речовин (СДОР) таких як хлор, аміак, синильна кислота, фосген, сірчаний ангідрид та інші. Це являє серйозну небезпеку для населення, заражене повітря поражає органи дихання а також очі, шкіру та другі органи.</a:t>
            </a:r>
          </a:p>
          <a:p>
            <a:endParaRPr lang="uk-UA" dirty="0"/>
          </a:p>
        </p:txBody>
      </p:sp>
    </p:spTree>
    <p:extLst>
      <p:ext uri="{BB962C8B-B14F-4D97-AF65-F5344CB8AC3E}">
        <p14:creationId xmlns:p14="http://schemas.microsoft.com/office/powerpoint/2010/main" val="222674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2F46C6-1D9C-44B7-9D3A-3308C13E6E07}"/>
              </a:ext>
            </a:extLst>
          </p:cNvPr>
          <p:cNvSpPr>
            <a:spLocks noGrp="1"/>
          </p:cNvSpPr>
          <p:nvPr>
            <p:ph type="title"/>
          </p:nvPr>
        </p:nvSpPr>
        <p:spPr/>
        <p:txBody>
          <a:bodyPr>
            <a:normAutofit/>
          </a:bodyPr>
          <a:lstStyle/>
          <a:p>
            <a:pPr algn="ctr"/>
            <a:r>
              <a:rPr lang="uk-UA" sz="4000" b="1" dirty="0">
                <a:solidFill>
                  <a:srgbClr val="C00000"/>
                </a:solidFill>
                <a:latin typeface="Arial" panose="020B0604020202020204" pitchFamily="34" charset="0"/>
                <a:cs typeface="Arial" panose="020B0604020202020204" pitchFamily="34" charset="0"/>
              </a:rPr>
              <a:t>ОСНОВНІ ТЕРМІНОЛОГІЧНІ ПОНЯТТЯ</a:t>
            </a:r>
          </a:p>
        </p:txBody>
      </p:sp>
      <p:sp>
        <p:nvSpPr>
          <p:cNvPr id="3" name="Місце для вмісту 2">
            <a:extLst>
              <a:ext uri="{FF2B5EF4-FFF2-40B4-BE49-F238E27FC236}">
                <a16:creationId xmlns:a16="http://schemas.microsoft.com/office/drawing/2014/main" id="{71C8E48D-45FB-4ACB-AF60-3EC1DB683853}"/>
              </a:ext>
            </a:extLst>
          </p:cNvPr>
          <p:cNvSpPr>
            <a:spLocks noGrp="1"/>
          </p:cNvSpPr>
          <p:nvPr>
            <p:ph idx="1"/>
          </p:nvPr>
        </p:nvSpPr>
        <p:spPr>
          <a:xfrm>
            <a:off x="838200" y="1803749"/>
            <a:ext cx="10515600" cy="4689126"/>
          </a:xfrm>
        </p:spPr>
        <p:txBody>
          <a:bodyPr>
            <a:normAutofit fontScale="92500"/>
          </a:bodyPr>
          <a:lstStyle/>
          <a:p>
            <a:r>
              <a:rPr lang="uk-UA" altLang="uk-UA" sz="3600" b="1" u="sng" dirty="0">
                <a:solidFill>
                  <a:srgbClr val="FF3300"/>
                </a:solidFill>
                <a:effectLst/>
              </a:rPr>
              <a:t>Небезпечна хімічна речовина (НХР)</a:t>
            </a:r>
            <a:r>
              <a:rPr lang="uk-UA" altLang="uk-UA" sz="3600" b="1" dirty="0">
                <a:effectLst/>
              </a:rPr>
              <a:t> </a:t>
            </a:r>
            <a:r>
              <a:rPr lang="uk-UA" altLang="uk-UA" sz="3200" b="1" dirty="0">
                <a:solidFill>
                  <a:srgbClr val="009900"/>
                </a:solidFill>
                <a:effectLst/>
              </a:rPr>
              <a:t>- </a:t>
            </a:r>
            <a:r>
              <a:rPr lang="uk-UA" altLang="uk-UA" sz="3200" b="1" dirty="0"/>
              <a:t>хімічна речовина, безпосередня чи опосередкована дія якої може спричинити загибель, гостре чи хронічне захворювання або отруєння людей і завдати шкоди довкіллю.</a:t>
            </a:r>
            <a:r>
              <a:rPr lang="ru-RU" altLang="uk-UA" sz="3200" b="1" dirty="0"/>
              <a:t> </a:t>
            </a:r>
          </a:p>
          <a:p>
            <a:r>
              <a:rPr lang="uk-UA" altLang="uk-UA" sz="3600" b="1" u="sng" dirty="0">
                <a:solidFill>
                  <a:srgbClr val="FF3300"/>
                </a:solidFill>
              </a:rPr>
              <a:t>Хімічно небезпечний об'єкт</a:t>
            </a:r>
            <a:r>
              <a:rPr lang="uk-UA" altLang="uk-UA" sz="3200" b="1" dirty="0"/>
              <a:t> - промисловий об'єкт, на якому знаходяться одне, або декілька НХР.</a:t>
            </a:r>
          </a:p>
          <a:p>
            <a:r>
              <a:rPr lang="uk-UA" altLang="uk-UA" sz="3600" b="1" u="sng" dirty="0">
                <a:solidFill>
                  <a:srgbClr val="FF3300"/>
                </a:solidFill>
              </a:rPr>
              <a:t>Зона  хімічного  забруднення  НХР  (3X3)</a:t>
            </a:r>
            <a:r>
              <a:rPr lang="uk-UA" altLang="uk-UA" sz="2800" b="1" u="sng" dirty="0"/>
              <a:t> </a:t>
            </a:r>
            <a:r>
              <a:rPr lang="uk-UA" altLang="uk-UA" sz="3200" b="1" dirty="0">
                <a:solidFill>
                  <a:schemeClr val="tx1"/>
                </a:solidFill>
              </a:rPr>
              <a:t>-  це територія, яка включає осередок хімічного забруднення, де фактично розлита НХР, і ділянки місцевості, над яким утворилась хмара НХР</a:t>
            </a:r>
            <a:endParaRPr lang="uk-UA" altLang="uk-UA" sz="3200" b="1" dirty="0"/>
          </a:p>
        </p:txBody>
      </p:sp>
    </p:spTree>
    <p:extLst>
      <p:ext uri="{BB962C8B-B14F-4D97-AF65-F5344CB8AC3E}">
        <p14:creationId xmlns:p14="http://schemas.microsoft.com/office/powerpoint/2010/main" val="50404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61AE91-77C1-4C26-8361-64C7E033AA2C}"/>
              </a:ext>
            </a:extLst>
          </p:cNvPr>
          <p:cNvSpPr>
            <a:spLocks noGrp="1"/>
          </p:cNvSpPr>
          <p:nvPr>
            <p:ph type="title"/>
          </p:nvPr>
        </p:nvSpPr>
        <p:spPr/>
        <p:txBody>
          <a:bodyPr/>
          <a:lstStyle/>
          <a:p>
            <a:pPr algn="ctr"/>
            <a:r>
              <a:rPr lang="uk-UA" sz="4000" b="1" dirty="0">
                <a:solidFill>
                  <a:srgbClr val="C00000"/>
                </a:solidFill>
                <a:latin typeface="Arial" panose="020B0604020202020204" pitchFamily="34" charset="0"/>
                <a:cs typeface="Arial" panose="020B0604020202020204" pitchFamily="34" charset="0"/>
              </a:rPr>
              <a:t>ОСНОВНІ ТЕРМІНОЛОГІЧНІ ПОНЯТТЯ </a:t>
            </a:r>
            <a:r>
              <a:rPr lang="uk-UA" sz="2800" b="1" dirty="0">
                <a:latin typeface="Arial" panose="020B0604020202020204" pitchFamily="34" charset="0"/>
                <a:cs typeface="Arial" panose="020B0604020202020204" pitchFamily="34" charset="0"/>
              </a:rPr>
              <a:t>(</a:t>
            </a:r>
            <a:r>
              <a:rPr lang="uk-UA" sz="2800" b="1" i="1" dirty="0">
                <a:latin typeface="Arial" panose="020B0604020202020204" pitchFamily="34" charset="0"/>
                <a:cs typeface="Arial" panose="020B0604020202020204" pitchFamily="34" charset="0"/>
              </a:rPr>
              <a:t>продовження</a:t>
            </a:r>
            <a:r>
              <a:rPr lang="uk-UA" sz="2800" b="1" dirty="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566B50A9-6159-4E45-86FE-F1A15BA0FAEE}"/>
              </a:ext>
            </a:extLst>
          </p:cNvPr>
          <p:cNvSpPr>
            <a:spLocks noGrp="1"/>
          </p:cNvSpPr>
          <p:nvPr>
            <p:ph idx="1"/>
          </p:nvPr>
        </p:nvSpPr>
        <p:spPr>
          <a:xfrm>
            <a:off x="712921" y="1690688"/>
            <a:ext cx="11205275" cy="4911590"/>
          </a:xfrm>
        </p:spPr>
        <p:txBody>
          <a:bodyPr>
            <a:normAutofit fontScale="92500" lnSpcReduction="20000"/>
          </a:bodyPr>
          <a:lstStyle/>
          <a:p>
            <a:r>
              <a:rPr lang="uk-UA" altLang="uk-UA" sz="3600" b="1" u="sng" dirty="0">
                <a:solidFill>
                  <a:srgbClr val="FF3300"/>
                </a:solidFill>
              </a:rPr>
              <a:t>Хмара НХР</a:t>
            </a:r>
            <a:r>
              <a:rPr lang="uk-UA" altLang="uk-UA" sz="2400" b="1" u="sng" dirty="0"/>
              <a:t> </a:t>
            </a:r>
            <a:r>
              <a:rPr lang="uk-UA" altLang="uk-UA" sz="2800" b="1" dirty="0">
                <a:solidFill>
                  <a:schemeClr val="tx1"/>
                </a:solidFill>
              </a:rPr>
              <a:t>– аерозольний стан небезпечної хімічної речовини (хмара), що виникає протягом певного часу внаслідок випаровування НХР з поверхні, що підстилає.</a:t>
            </a:r>
            <a:r>
              <a:rPr lang="uk-UA" altLang="uk-UA" sz="4400" b="1" dirty="0"/>
              <a:t> </a:t>
            </a:r>
          </a:p>
          <a:p>
            <a:r>
              <a:rPr lang="uk-UA" altLang="uk-UA" sz="3600" b="1" u="sng" dirty="0">
                <a:solidFill>
                  <a:srgbClr val="FF3300"/>
                </a:solidFill>
              </a:rPr>
              <a:t>Поверхня, що підстилає</a:t>
            </a:r>
            <a:r>
              <a:rPr lang="uk-UA" altLang="uk-UA" sz="3600" b="1" dirty="0">
                <a:solidFill>
                  <a:schemeClr val="tx2"/>
                </a:solidFill>
              </a:rPr>
              <a:t> </a:t>
            </a:r>
            <a:r>
              <a:rPr lang="uk-UA" altLang="uk-UA" sz="3600" b="1" dirty="0">
                <a:solidFill>
                  <a:schemeClr val="tx2"/>
                </a:solidFill>
                <a:latin typeface="Arial" panose="020B0604020202020204" pitchFamily="34" charset="0"/>
                <a:cs typeface="Arial" panose="020B0604020202020204" pitchFamily="34" charset="0"/>
              </a:rPr>
              <a:t>- </a:t>
            </a:r>
            <a:r>
              <a:rPr lang="uk-UA" altLang="uk-UA" b="1" dirty="0">
                <a:latin typeface="Arial" panose="020B0604020202020204" pitchFamily="34" charset="0"/>
                <a:cs typeface="Arial" panose="020B0604020202020204" pitchFamily="34" charset="0"/>
              </a:rPr>
              <a:t>поверхня, на яку відбувся розлив НХР</a:t>
            </a:r>
          </a:p>
          <a:p>
            <a:r>
              <a:rPr lang="uk-UA" altLang="uk-UA" sz="3600" b="1" dirty="0">
                <a:solidFill>
                  <a:srgbClr val="FF0000"/>
                </a:solidFill>
              </a:rPr>
              <a:t>ГДК (гранично допустима концентрація) </a:t>
            </a:r>
            <a:r>
              <a:rPr lang="uk-UA" altLang="uk-UA" sz="3600" dirty="0"/>
              <a:t>- </a:t>
            </a:r>
            <a:r>
              <a:rPr lang="uk-UA" altLang="uk-UA" sz="2800" b="1" dirty="0"/>
              <a:t>концентрація шкідливих речовин в повітрі робочої зони, яка не викликає, захворювань або відхилень стану здоров’я. Ця концентрація визначена як максимально допустима, яка при постійній дії на людину на протязі робочого дня (8 годин) не може викликати через тривалий проміжок часу патологічних змін або захворювань, що визначаються за допомогою сучасних методів діагностики. Вона не може використовуватися для оцінки небезпеки аварійних ситуацій у зв’язку із значно низьким інтервалом дії СДОР.</a:t>
            </a:r>
            <a:endParaRPr lang="ru-RU" altLang="uk-UA" b="1" dirty="0"/>
          </a:p>
          <a:p>
            <a:endParaRPr lang="uk-UA" dirty="0"/>
          </a:p>
        </p:txBody>
      </p:sp>
    </p:spTree>
    <p:extLst>
      <p:ext uri="{BB962C8B-B14F-4D97-AF65-F5344CB8AC3E}">
        <p14:creationId xmlns:p14="http://schemas.microsoft.com/office/powerpoint/2010/main" val="178224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058C73-82DD-45E1-BD61-075961D1D3A0}"/>
              </a:ext>
            </a:extLst>
          </p:cNvPr>
          <p:cNvSpPr>
            <a:spLocks noGrp="1"/>
          </p:cNvSpPr>
          <p:nvPr>
            <p:ph type="title"/>
          </p:nvPr>
        </p:nvSpPr>
        <p:spPr>
          <a:xfrm>
            <a:off x="838200" y="365126"/>
            <a:ext cx="10515600" cy="905736"/>
          </a:xfrm>
        </p:spPr>
        <p:txBody>
          <a:bodyPr>
            <a:normAutofit/>
          </a:bodyPr>
          <a:lstStyle/>
          <a:p>
            <a:pPr algn="ctr"/>
            <a:r>
              <a:rPr lang="uk-UA" sz="4000" b="1" dirty="0">
                <a:solidFill>
                  <a:srgbClr val="C00000"/>
                </a:solidFill>
                <a:latin typeface="Arial" panose="020B0604020202020204" pitchFamily="34" charset="0"/>
                <a:cs typeface="Arial" panose="020B0604020202020204" pitchFamily="34" charset="0"/>
              </a:rPr>
              <a:t>ЗАГАЛЬНА ІНФОРМАЦІЯ</a:t>
            </a:r>
          </a:p>
        </p:txBody>
      </p:sp>
      <p:sp>
        <p:nvSpPr>
          <p:cNvPr id="3" name="Місце для вмісту 2">
            <a:extLst>
              <a:ext uri="{FF2B5EF4-FFF2-40B4-BE49-F238E27FC236}">
                <a16:creationId xmlns:a16="http://schemas.microsoft.com/office/drawing/2014/main" id="{9AB5F6AE-07F2-4104-B3C9-04BAE2A9F7A9}"/>
              </a:ext>
            </a:extLst>
          </p:cNvPr>
          <p:cNvSpPr>
            <a:spLocks noGrp="1"/>
          </p:cNvSpPr>
          <p:nvPr>
            <p:ph idx="1"/>
          </p:nvPr>
        </p:nvSpPr>
        <p:spPr>
          <a:xfrm>
            <a:off x="650930" y="1534332"/>
            <a:ext cx="11174278" cy="4642631"/>
          </a:xfrm>
        </p:spPr>
        <p:txBody>
          <a:bodyPr>
            <a:normAutofit fontScale="92500"/>
          </a:bodyPr>
          <a:lstStyle/>
          <a:p>
            <a:r>
              <a:rPr lang="uk-UA" altLang="uk-UA" sz="3200" dirty="0">
                <a:effectLst/>
              </a:rPr>
              <a:t>Великі запаси отруйних речовин розташовані на підприємствах </a:t>
            </a:r>
            <a:r>
              <a:rPr lang="uk-UA" altLang="uk-UA" sz="3200" b="1" dirty="0">
                <a:effectLst/>
              </a:rPr>
              <a:t>хімічної, целюлозно-паперової, оборонної, нафтопереробної і нафтохімічної промисловості, чорної і кольорової металургії, промисловості, що випускає добрива</a:t>
            </a:r>
            <a:r>
              <a:rPr lang="uk-UA" altLang="uk-UA" sz="3200" dirty="0">
                <a:effectLst/>
              </a:rPr>
              <a:t>. </a:t>
            </a:r>
          </a:p>
          <a:p>
            <a:r>
              <a:rPr lang="uk-UA" altLang="uk-UA" sz="3200" dirty="0"/>
              <a:t>З</a:t>
            </a:r>
            <a:r>
              <a:rPr lang="uk-UA" altLang="uk-UA" sz="3200" dirty="0">
                <a:effectLst/>
              </a:rPr>
              <a:t>начні запаси НХР зосереджені також на об'єктах </a:t>
            </a:r>
            <a:r>
              <a:rPr lang="uk-UA" altLang="uk-UA" sz="3200" b="1" dirty="0">
                <a:effectLst/>
              </a:rPr>
              <a:t>харчової, м'ясо-молочної промисловості, холодильниках продовольчих баз, житлово-комунальному господарстві</a:t>
            </a:r>
          </a:p>
          <a:p>
            <a:r>
              <a:rPr lang="uk-UA" altLang="uk-UA" sz="3200" dirty="0">
                <a:effectLst/>
              </a:rPr>
              <a:t>Небезпечні  хімічні  </a:t>
            </a:r>
            <a:r>
              <a:rPr lang="uk-UA" altLang="uk-UA" sz="3200" b="1" dirty="0">
                <a:effectLst/>
              </a:rPr>
              <a:t>речовини   транспортуються  автомобільним, залізничним, водним транспортом та по трубопроводах. </a:t>
            </a:r>
            <a:endParaRPr lang="uk-UA" sz="3200" b="1" dirty="0"/>
          </a:p>
        </p:txBody>
      </p:sp>
    </p:spTree>
    <p:extLst>
      <p:ext uri="{BB962C8B-B14F-4D97-AF65-F5344CB8AC3E}">
        <p14:creationId xmlns:p14="http://schemas.microsoft.com/office/powerpoint/2010/main" val="109262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5" name="AutoShape 7">
            <a:extLst>
              <a:ext uri="{FF2B5EF4-FFF2-40B4-BE49-F238E27FC236}">
                <a16:creationId xmlns:a16="http://schemas.microsoft.com/office/drawing/2014/main" id="{A4AADEEE-540A-4F9D-A102-781136B18BAA}"/>
              </a:ext>
            </a:extLst>
          </p:cNvPr>
          <p:cNvSpPr>
            <a:spLocks noChangeArrowheads="1"/>
          </p:cNvSpPr>
          <p:nvPr/>
        </p:nvSpPr>
        <p:spPr bwMode="auto">
          <a:xfrm>
            <a:off x="2711449" y="260350"/>
            <a:ext cx="7272337" cy="1755776"/>
          </a:xfrm>
          <a:prstGeom prst="downArrowCallout">
            <a:avLst>
              <a:gd name="adj1" fmla="val 65197"/>
              <a:gd name="adj2" fmla="val 65197"/>
              <a:gd name="adj3" fmla="val 16667"/>
              <a:gd name="adj4" fmla="val 66667"/>
            </a:avLst>
          </a:prstGeom>
          <a:solidFill>
            <a:schemeClr val="accent1">
              <a:lumMod val="20000"/>
              <a:lumOff val="80000"/>
            </a:schemeClr>
          </a:solidFill>
          <a:ln w="9525">
            <a:solidFill>
              <a:schemeClr val="tx1"/>
            </a:solidFill>
            <a:miter lim="800000"/>
            <a:headEnd/>
            <a:tailEnd/>
          </a:ln>
          <a:effectLst/>
        </p:spPr>
        <p:txBody>
          <a:bodyPr wrap="none" anchor="ctr"/>
          <a:lstStyle/>
          <a:p>
            <a:endParaRPr lang="uk-UA"/>
          </a:p>
        </p:txBody>
      </p:sp>
      <p:sp>
        <p:nvSpPr>
          <p:cNvPr id="119816" name="Text Box 8">
            <a:extLst>
              <a:ext uri="{FF2B5EF4-FFF2-40B4-BE49-F238E27FC236}">
                <a16:creationId xmlns:a16="http://schemas.microsoft.com/office/drawing/2014/main" id="{1B4972CB-388C-47EF-827F-9750B72F56D1}"/>
              </a:ext>
            </a:extLst>
          </p:cNvPr>
          <p:cNvSpPr txBox="1">
            <a:spLocks noChangeArrowheads="1"/>
          </p:cNvSpPr>
          <p:nvPr/>
        </p:nvSpPr>
        <p:spPr bwMode="auto">
          <a:xfrm>
            <a:off x="2767845" y="164824"/>
            <a:ext cx="727233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altLang="uk-UA" sz="3200" b="1" dirty="0">
                <a:solidFill>
                  <a:srgbClr val="C00000"/>
                </a:solidFill>
              </a:rPr>
              <a:t>ЧИННИКИ</a:t>
            </a:r>
            <a:r>
              <a:rPr lang="uk-UA" altLang="uk-UA" sz="2400" b="1" dirty="0">
                <a:solidFill>
                  <a:srgbClr val="C00000"/>
                </a:solidFill>
              </a:rPr>
              <a:t> </a:t>
            </a:r>
            <a:endParaRPr lang="en-US" altLang="uk-UA" sz="2400" b="1" dirty="0">
              <a:solidFill>
                <a:srgbClr val="C00000"/>
              </a:solidFill>
            </a:endParaRPr>
          </a:p>
          <a:p>
            <a:pPr algn="ctr">
              <a:spcBef>
                <a:spcPct val="50000"/>
              </a:spcBef>
            </a:pPr>
            <a:r>
              <a:rPr lang="uk-UA" altLang="uk-UA" sz="2000" b="1" dirty="0"/>
              <a:t>небезпеки викиду (розливу) хімічно небезпечних речовин</a:t>
            </a:r>
            <a:endParaRPr lang="ru-RU" altLang="uk-UA" sz="2000" b="1" dirty="0"/>
          </a:p>
        </p:txBody>
      </p:sp>
      <p:sp>
        <p:nvSpPr>
          <p:cNvPr id="119820" name="AutoShape 12">
            <a:extLst>
              <a:ext uri="{FF2B5EF4-FFF2-40B4-BE49-F238E27FC236}">
                <a16:creationId xmlns:a16="http://schemas.microsoft.com/office/drawing/2014/main" id="{453A41B6-F350-4DAB-9464-4146B8DAD498}"/>
              </a:ext>
            </a:extLst>
          </p:cNvPr>
          <p:cNvSpPr>
            <a:spLocks noChangeArrowheads="1"/>
          </p:cNvSpPr>
          <p:nvPr/>
        </p:nvSpPr>
        <p:spPr bwMode="auto">
          <a:xfrm>
            <a:off x="495947" y="1771086"/>
            <a:ext cx="5168254" cy="1008062"/>
          </a:xfrm>
          <a:prstGeom prst="wedgeEllipseCallout">
            <a:avLst>
              <a:gd name="adj1" fmla="val -20074"/>
              <a:gd name="adj2" fmla="val 90630"/>
            </a:avLst>
          </a:prstGeom>
          <a:solidFill>
            <a:schemeClr val="accent2">
              <a:lumMod val="60000"/>
              <a:lumOff val="40000"/>
            </a:schemeClr>
          </a:solidFill>
          <a:ln w="9525">
            <a:solidFill>
              <a:schemeClr val="tx1"/>
            </a:solidFill>
            <a:miter lim="800000"/>
            <a:headEnd/>
            <a:tailEnd/>
          </a:ln>
          <a:effectLst/>
        </p:spPr>
        <p:txBody>
          <a:bodyPr/>
          <a:lstStyle/>
          <a:p>
            <a:pPr algn="ctr"/>
            <a:endParaRPr lang="uk-UA" altLang="uk-UA"/>
          </a:p>
        </p:txBody>
      </p:sp>
      <p:sp>
        <p:nvSpPr>
          <p:cNvPr id="119821" name="Text Box 13">
            <a:extLst>
              <a:ext uri="{FF2B5EF4-FFF2-40B4-BE49-F238E27FC236}">
                <a16:creationId xmlns:a16="http://schemas.microsoft.com/office/drawing/2014/main" id="{7EB5271E-6F3E-4EBC-BB17-1C777354027E}"/>
              </a:ext>
            </a:extLst>
          </p:cNvPr>
          <p:cNvSpPr txBox="1">
            <a:spLocks noChangeArrowheads="1"/>
          </p:cNvSpPr>
          <p:nvPr/>
        </p:nvSpPr>
        <p:spPr bwMode="auto">
          <a:xfrm>
            <a:off x="495946" y="1810365"/>
            <a:ext cx="49281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altLang="uk-UA" sz="2400" b="1" dirty="0"/>
              <a:t>Забруднення навколишнього середовища</a:t>
            </a:r>
            <a:endParaRPr lang="ru-RU" altLang="uk-UA" sz="2400" b="1" dirty="0"/>
          </a:p>
        </p:txBody>
      </p:sp>
      <p:sp>
        <p:nvSpPr>
          <p:cNvPr id="119822" name="Rectangle 14">
            <a:extLst>
              <a:ext uri="{FF2B5EF4-FFF2-40B4-BE49-F238E27FC236}">
                <a16:creationId xmlns:a16="http://schemas.microsoft.com/office/drawing/2014/main" id="{9B792A51-445A-48FE-A610-F5BD0B6DAFD7}"/>
              </a:ext>
            </a:extLst>
          </p:cNvPr>
          <p:cNvSpPr>
            <a:spLocks noChangeArrowheads="1"/>
          </p:cNvSpPr>
          <p:nvPr/>
        </p:nvSpPr>
        <p:spPr bwMode="auto">
          <a:xfrm>
            <a:off x="1580827" y="3284538"/>
            <a:ext cx="3362649" cy="3313112"/>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endParaRPr lang="uk-UA"/>
          </a:p>
        </p:txBody>
      </p:sp>
      <p:sp>
        <p:nvSpPr>
          <p:cNvPr id="119823" name="Text Box 15">
            <a:extLst>
              <a:ext uri="{FF2B5EF4-FFF2-40B4-BE49-F238E27FC236}">
                <a16:creationId xmlns:a16="http://schemas.microsoft.com/office/drawing/2014/main" id="{3079D62C-501E-4DB1-95D9-E1F3B61D7864}"/>
              </a:ext>
            </a:extLst>
          </p:cNvPr>
          <p:cNvSpPr txBox="1">
            <a:spLocks noChangeArrowheads="1"/>
          </p:cNvSpPr>
          <p:nvPr/>
        </p:nvSpPr>
        <p:spPr bwMode="auto">
          <a:xfrm>
            <a:off x="1946974" y="3362047"/>
            <a:ext cx="273932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altLang="uk-UA" sz="2400" b="1" dirty="0"/>
              <a:t>Небезпека для всього живого, що опинилося на забрудненій місцевості (загибель людей, тварин, знищення посівів та ін.)</a:t>
            </a:r>
            <a:endParaRPr lang="ru-RU" altLang="uk-UA" sz="2400" b="1" dirty="0"/>
          </a:p>
        </p:txBody>
      </p:sp>
      <p:sp>
        <p:nvSpPr>
          <p:cNvPr id="119825" name="AutoShape 17">
            <a:extLst>
              <a:ext uri="{FF2B5EF4-FFF2-40B4-BE49-F238E27FC236}">
                <a16:creationId xmlns:a16="http://schemas.microsoft.com/office/drawing/2014/main" id="{1FC7DA96-4C38-47CD-99FE-61004BDD073E}"/>
              </a:ext>
            </a:extLst>
          </p:cNvPr>
          <p:cNvSpPr>
            <a:spLocks noChangeArrowheads="1"/>
          </p:cNvSpPr>
          <p:nvPr/>
        </p:nvSpPr>
        <p:spPr bwMode="auto">
          <a:xfrm>
            <a:off x="7473157" y="1660110"/>
            <a:ext cx="3167063" cy="1008062"/>
          </a:xfrm>
          <a:prstGeom prst="wedgeEllipseCallout">
            <a:avLst>
              <a:gd name="adj1" fmla="val 24935"/>
              <a:gd name="adj2" fmla="val 90630"/>
            </a:avLst>
          </a:prstGeom>
          <a:solidFill>
            <a:schemeClr val="accent2">
              <a:lumMod val="60000"/>
              <a:lumOff val="40000"/>
            </a:schemeClr>
          </a:solidFill>
          <a:ln w="9525">
            <a:solidFill>
              <a:schemeClr val="tx1"/>
            </a:solidFill>
            <a:miter lim="800000"/>
            <a:headEnd/>
            <a:tailEnd/>
          </a:ln>
          <a:effectLst/>
        </p:spPr>
        <p:txBody>
          <a:bodyPr/>
          <a:lstStyle/>
          <a:p>
            <a:pPr algn="ctr"/>
            <a:endParaRPr lang="uk-UA" altLang="uk-UA"/>
          </a:p>
        </p:txBody>
      </p:sp>
      <p:sp>
        <p:nvSpPr>
          <p:cNvPr id="119826" name="Text Box 18">
            <a:extLst>
              <a:ext uri="{FF2B5EF4-FFF2-40B4-BE49-F238E27FC236}">
                <a16:creationId xmlns:a16="http://schemas.microsoft.com/office/drawing/2014/main" id="{ECC4EC14-6FB6-4567-B142-8CF09D687285}"/>
              </a:ext>
            </a:extLst>
          </p:cNvPr>
          <p:cNvSpPr txBox="1">
            <a:spLocks noChangeArrowheads="1"/>
          </p:cNvSpPr>
          <p:nvPr/>
        </p:nvSpPr>
        <p:spPr bwMode="auto">
          <a:xfrm>
            <a:off x="7370764" y="2015901"/>
            <a:ext cx="29225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altLang="uk-UA" sz="2400" b="1" dirty="0"/>
              <a:t>Хімічний вибух</a:t>
            </a:r>
            <a:endParaRPr lang="ru-RU" altLang="uk-UA" sz="2400" b="1" dirty="0"/>
          </a:p>
        </p:txBody>
      </p:sp>
      <p:sp>
        <p:nvSpPr>
          <p:cNvPr id="119827" name="Rectangle 19">
            <a:extLst>
              <a:ext uri="{FF2B5EF4-FFF2-40B4-BE49-F238E27FC236}">
                <a16:creationId xmlns:a16="http://schemas.microsoft.com/office/drawing/2014/main" id="{03BE39A6-D3A6-4FFF-8F24-D0211C200C08}"/>
              </a:ext>
            </a:extLst>
          </p:cNvPr>
          <p:cNvSpPr>
            <a:spLocks noChangeArrowheads="1"/>
          </p:cNvSpPr>
          <p:nvPr/>
        </p:nvSpPr>
        <p:spPr bwMode="auto">
          <a:xfrm>
            <a:off x="8087076" y="3362047"/>
            <a:ext cx="3024188" cy="3313112"/>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endParaRPr lang="uk-UA"/>
          </a:p>
        </p:txBody>
      </p:sp>
      <p:sp>
        <p:nvSpPr>
          <p:cNvPr id="119828" name="Text Box 20">
            <a:extLst>
              <a:ext uri="{FF2B5EF4-FFF2-40B4-BE49-F238E27FC236}">
                <a16:creationId xmlns:a16="http://schemas.microsoft.com/office/drawing/2014/main" id="{06D7E107-EFCD-4ED3-9623-D02494D7686F}"/>
              </a:ext>
            </a:extLst>
          </p:cNvPr>
          <p:cNvSpPr txBox="1">
            <a:spLocks noChangeArrowheads="1"/>
          </p:cNvSpPr>
          <p:nvPr/>
        </p:nvSpPr>
        <p:spPr bwMode="auto">
          <a:xfrm>
            <a:off x="8374414" y="4279939"/>
            <a:ext cx="27368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hlink"/>
              </a:buClr>
              <a:buFont typeface="Wingdings" panose="05000000000000000000" pitchFamily="2" charset="2"/>
              <a:buNone/>
            </a:pPr>
            <a:r>
              <a:rPr lang="uk-UA" altLang="uk-UA" sz="2400" b="1" dirty="0"/>
              <a:t>Виникнення сильних руйнувань на значній території.</a:t>
            </a:r>
            <a:endParaRPr lang="ru-RU" altLang="uk-UA" sz="2400" b="1" dirty="0"/>
          </a:p>
          <a:p>
            <a:pPr>
              <a:spcBef>
                <a:spcPct val="50000"/>
              </a:spcBef>
            </a:pPr>
            <a:endParaRPr lang="ru-RU" altLang="uk-UA" sz="2000" dirty="0"/>
          </a:p>
        </p:txBody>
      </p:sp>
      <p:pic>
        <p:nvPicPr>
          <p:cNvPr id="119830" name="Picture 22">
            <a:extLst>
              <a:ext uri="{FF2B5EF4-FFF2-40B4-BE49-F238E27FC236}">
                <a16:creationId xmlns:a16="http://schemas.microsoft.com/office/drawing/2014/main" id="{EBB8974D-AEE4-49A0-8C35-640F4EC6B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1" y="2492375"/>
            <a:ext cx="1685925" cy="1062038"/>
          </a:xfrm>
          <a:prstGeom prst="rect">
            <a:avLst/>
          </a:prstGeom>
          <a:noFill/>
          <a:extLst>
            <a:ext uri="{909E8E84-426E-40DD-AFC4-6F175D3DCCD1}">
              <a14:hiddenFill xmlns:a14="http://schemas.microsoft.com/office/drawing/2010/main">
                <a:solidFill>
                  <a:srgbClr val="FFFFFF"/>
                </a:solidFill>
              </a14:hiddenFill>
            </a:ext>
          </a:extLst>
        </p:spPr>
      </p:pic>
      <p:pic>
        <p:nvPicPr>
          <p:cNvPr id="119831" name="Picture 23">
            <a:extLst>
              <a:ext uri="{FF2B5EF4-FFF2-40B4-BE49-F238E27FC236}">
                <a16:creationId xmlns:a16="http://schemas.microsoft.com/office/drawing/2014/main" id="{39D61C9A-8A18-4732-A257-3332E23B1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525"/>
          <a:stretch>
            <a:fillRect/>
          </a:stretch>
        </p:blipFill>
        <p:spPr bwMode="auto">
          <a:xfrm>
            <a:off x="5467350" y="5524500"/>
            <a:ext cx="1512888" cy="1073150"/>
          </a:xfrm>
          <a:prstGeom prst="rect">
            <a:avLst/>
          </a:prstGeom>
          <a:noFill/>
          <a:extLst>
            <a:ext uri="{909E8E84-426E-40DD-AFC4-6F175D3DCCD1}">
              <a14:hiddenFill xmlns:a14="http://schemas.microsoft.com/office/drawing/2010/main">
                <a:solidFill>
                  <a:srgbClr val="FFFFFF"/>
                </a:solidFill>
              </a14:hiddenFill>
            </a:ext>
          </a:extLst>
        </p:spPr>
      </p:pic>
      <p:pic>
        <p:nvPicPr>
          <p:cNvPr id="119832" name="Picture 24">
            <a:extLst>
              <a:ext uri="{FF2B5EF4-FFF2-40B4-BE49-F238E27FC236}">
                <a16:creationId xmlns:a16="http://schemas.microsoft.com/office/drawing/2014/main" id="{8DEE809D-220D-4EF6-A9E4-70F6A8FCE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4005263"/>
            <a:ext cx="1676400" cy="111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4C61CC-CBEE-40B4-A66A-0D163AF5D43C}"/>
              </a:ext>
            </a:extLst>
          </p:cNvPr>
          <p:cNvSpPr>
            <a:spLocks noGrp="1"/>
          </p:cNvSpPr>
          <p:nvPr>
            <p:ph type="title"/>
          </p:nvPr>
        </p:nvSpPr>
        <p:spPr/>
        <p:txBody>
          <a:bodyPr>
            <a:normAutofit/>
          </a:bodyPr>
          <a:lstStyle/>
          <a:p>
            <a:pPr algn="ctr"/>
            <a:r>
              <a:rPr lang="uk-UA" altLang="uk-UA" sz="4000" b="1" dirty="0">
                <a:solidFill>
                  <a:srgbClr val="C00000"/>
                </a:solidFill>
                <a:latin typeface="Arial" panose="020B0604020202020204" pitchFamily="34" charset="0"/>
                <a:cs typeface="Arial" panose="020B0604020202020204" pitchFamily="34" charset="0"/>
              </a:rPr>
              <a:t>ДІЇ У ВИПАДКУ РАПТОВОГО ВИНИКНЕННЯ ХІМІЧНОЇ НЕБЕЗПЕКИ</a:t>
            </a:r>
            <a:endParaRPr lang="uk-UA" sz="4000" dirty="0">
              <a:solidFill>
                <a:srgbClr val="C00000"/>
              </a:solidFill>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2611D423-C782-422A-B00C-091C2B3C914A}"/>
              </a:ext>
            </a:extLst>
          </p:cNvPr>
          <p:cNvSpPr>
            <a:spLocks noGrp="1"/>
          </p:cNvSpPr>
          <p:nvPr>
            <p:ph idx="1"/>
          </p:nvPr>
        </p:nvSpPr>
        <p:spPr/>
        <p:txBody>
          <a:bodyPr>
            <a:normAutofit fontScale="85000" lnSpcReduction="20000"/>
          </a:bodyPr>
          <a:lstStyle/>
          <a:p>
            <a:r>
              <a:rPr lang="uk-UA" altLang="uk-UA" b="1" dirty="0" err="1"/>
              <a:t>Уражальна</a:t>
            </a:r>
            <a:r>
              <a:rPr lang="uk-UA" altLang="uk-UA" b="1" dirty="0"/>
              <a:t> дія конкретної СДОР на людину залежить від її концентрації у повітрі та тривалості дії, тому, якщо немає можливості покинути небезпечну зону не панікуйте і продовжуйте вживати заходи безпеки.</a:t>
            </a:r>
            <a:endParaRPr lang="ru-RU" altLang="uk-UA" b="1" dirty="0"/>
          </a:p>
          <a:p>
            <a:r>
              <a:rPr lang="uk-UA" altLang="uk-UA" sz="2800" b="1" dirty="0"/>
              <a:t>Уникайте паніки. Після отримання повідомлення (по радіо або іншім засобам оповіщення) про викид (розлив) в атмосферу СДОР та про небезпеку хімічного зараження, виконуйте заходи:</a:t>
            </a:r>
          </a:p>
          <a:p>
            <a:pPr marL="540000">
              <a:lnSpc>
                <a:spcPct val="120000"/>
              </a:lnSpc>
              <a:spcBef>
                <a:spcPts val="0"/>
              </a:spcBef>
              <a:buFont typeface="Wingdings" panose="05000000000000000000" pitchFamily="2" charset="2"/>
              <a:buChar char="Ø"/>
            </a:pPr>
            <a:r>
              <a:rPr lang="uk-UA" altLang="uk-UA" sz="2800" b="1" dirty="0"/>
              <a:t>Швидко </a:t>
            </a:r>
            <a:r>
              <a:rPr lang="uk-UA" altLang="uk-UA" sz="2800" b="1" dirty="0" err="1"/>
              <a:t>зберіть</a:t>
            </a:r>
            <a:r>
              <a:rPr lang="uk-UA" altLang="uk-UA" sz="2800" b="1" dirty="0"/>
              <a:t> необхідні документи, цінності, ліки, продукти, запас питної води та інші необхідні речі у герметичну валізу та підготуйтеся до евакуації.</a:t>
            </a:r>
            <a:endParaRPr lang="ru-RU" altLang="uk-UA" sz="2800" b="1" dirty="0"/>
          </a:p>
          <a:p>
            <a:pPr marL="540000">
              <a:lnSpc>
                <a:spcPct val="120000"/>
              </a:lnSpc>
              <a:spcBef>
                <a:spcPts val="0"/>
              </a:spcBef>
              <a:buFont typeface="Wingdings" panose="05000000000000000000" pitchFamily="2" charset="2"/>
              <a:buChar char="Ø"/>
            </a:pPr>
            <a:r>
              <a:rPr lang="uk-UA" altLang="uk-UA" b="1" dirty="0"/>
              <a:t>Надягніть засоби індивідуального захисту органів дихання та найпростіші засоби захисту шкіри.</a:t>
            </a:r>
          </a:p>
          <a:p>
            <a:pPr marL="540000">
              <a:lnSpc>
                <a:spcPct val="120000"/>
              </a:lnSpc>
              <a:spcBef>
                <a:spcPts val="0"/>
              </a:spcBef>
              <a:buFont typeface="Wingdings" panose="05000000000000000000" pitchFamily="2" charset="2"/>
              <a:buChar char="Ø"/>
            </a:pPr>
            <a:r>
              <a:rPr lang="uk-UA" altLang="uk-UA" sz="2800" b="1" dirty="0"/>
              <a:t>За можливості негайно </a:t>
            </a:r>
            <a:r>
              <a:rPr lang="uk-UA" altLang="uk-UA" sz="2800" b="1" dirty="0" err="1"/>
              <a:t>залишіть</a:t>
            </a:r>
            <a:r>
              <a:rPr lang="uk-UA" altLang="uk-UA" sz="2800" b="1" dirty="0"/>
              <a:t> зону хімічного забруднення</a:t>
            </a:r>
            <a:r>
              <a:rPr lang="uk-UA" altLang="uk-UA" b="1" dirty="0"/>
              <a:t>.</a:t>
            </a:r>
          </a:p>
          <a:p>
            <a:endParaRPr lang="uk-UA" dirty="0"/>
          </a:p>
        </p:txBody>
      </p:sp>
    </p:spTree>
    <p:extLst>
      <p:ext uri="{BB962C8B-B14F-4D97-AF65-F5344CB8AC3E}">
        <p14:creationId xmlns:p14="http://schemas.microsoft.com/office/powerpoint/2010/main" val="415999638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1880</Words>
  <Application>Microsoft Office PowerPoint</Application>
  <PresentationFormat>Широкий екран</PresentationFormat>
  <Paragraphs>96</Paragraphs>
  <Slides>23</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23</vt:i4>
      </vt:variant>
    </vt:vector>
  </HeadingPairs>
  <TitlesOfParts>
    <vt:vector size="28" baseType="lpstr">
      <vt:lpstr>Arial</vt:lpstr>
      <vt:lpstr>Calibri</vt:lpstr>
      <vt:lpstr>Calibri Light</vt:lpstr>
      <vt:lpstr>Wingdings</vt:lpstr>
      <vt:lpstr>Тема Office</vt:lpstr>
      <vt:lpstr>НАДЗВИЧАЙНІ СИТУАЦІЇ НА ХІМІЧНИХ І РАДІАЦІЙНИХ ОБ’ЄКТАХ </vt:lpstr>
      <vt:lpstr>ПЛАН ЗАНЯТТЯ</vt:lpstr>
      <vt:lpstr>Презентація PowerPoint</vt:lpstr>
      <vt:lpstr>ОСНОВНІ ТЕРМІНОЛОГІЧНІ ПОНЯТТЯ</vt:lpstr>
      <vt:lpstr>ОСНОВНІ ТЕРМІНОЛОГІЧНІ ПОНЯТТЯ</vt:lpstr>
      <vt:lpstr>ОСНОВНІ ТЕРМІНОЛОГІЧНІ ПОНЯТТЯ (продовження)</vt:lpstr>
      <vt:lpstr>ЗАГАЛЬНА ІНФОРМАЦІЯ</vt:lpstr>
      <vt:lpstr>Презентація PowerPoint</vt:lpstr>
      <vt:lpstr>ДІЇ У ВИПАДКУ РАПТОВОГО ВИНИКНЕННЯ ХІМІЧНОЇ НЕБЕЗПЕКИ</vt:lpstr>
      <vt:lpstr>ДІЇ У ВИПАДКУ РАПТОВОГО ВИНИКНЕННЯ ХІМІЧНОЇ НЕБЕЗПЕКИ (продовження)</vt:lpstr>
      <vt:lpstr>ДІЇ У ВИПАДКУ РАПТОВОГО ВИНИКНЕННЯ ХІМІЧНОЇ НЕБЕЗПЕКИ (продовження)</vt:lpstr>
      <vt:lpstr>ДІЇ У ВИПАДКУ РАПТОВОГО ВИНИКНЕННЯ ХІМІЧНОЇ НЕБЕЗПЕКИ (продовження)</vt:lpstr>
      <vt:lpstr>НАДАННЯ ПЕРШОЇ ДОПОМОГИ ПРИ УРАЖЕННІ СДОР</vt:lpstr>
      <vt:lpstr>ПЕРША МЕДИЧНА ДОПОМОГА УРАЖЕНИМ СДОР</vt:lpstr>
      <vt:lpstr>Презентація PowerPoint</vt:lpstr>
      <vt:lpstr>ОСНОВНІ ТЕРМІНОЛОГІЧНІ ПОНЯТТЯ</vt:lpstr>
      <vt:lpstr>Презентація PowerPoint</vt:lpstr>
      <vt:lpstr>ДІЇ У ВИПАДКУ РАПТОВОГО ВИНИКНЕННЯ РАДІАЦІЙНОЇ НЕБЕЗПЕКИ</vt:lpstr>
      <vt:lpstr>ДІЇ У ВИПАДКУ РАПТОВОГО ВИНИКНЕННЯ РАДІАЦІЙНОЇ НЕБЕЗПЕКИ ( продовження)</vt:lpstr>
      <vt:lpstr>ДІЇ У ВИПАДКУ РАПТОВОГО ВИНИКНЕННЯ РАДІАЦІЙНОЇ НЕБЕЗПЕКИ ( продовження)</vt:lpstr>
      <vt:lpstr>ДІЇ У ВИПАДКУ РАПТОВОГО ВИНИКНЕННЯ РАДІАЦІЙНОЇ НЕБЕЗПЕКИ ( продовження)</vt:lpstr>
      <vt:lpstr>ДІЇ У ВИПАДКУ РАПТОВОГО ВИНИКНЕННЯ РАДІАЦІЙНОЇ НЕБЕЗПЕКИ ( продовження)</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НАДЗВИЧАЙНІ СИТУАЦІЇ НА ХІМІЧНО І РАДІАЦІЙНИХ ОБ’ЄКТАХ </dc:title>
  <dc:creator>Наталя Виноград</dc:creator>
  <cp:lastModifiedBy>Наталя Виноград</cp:lastModifiedBy>
  <cp:revision>6</cp:revision>
  <dcterms:created xsi:type="dcterms:W3CDTF">2022-02-27T14:33:59Z</dcterms:created>
  <dcterms:modified xsi:type="dcterms:W3CDTF">2022-02-28T12:45:17Z</dcterms:modified>
</cp:coreProperties>
</file>